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notesMasterIdLst>
    <p:notesMasterId r:id="rId22"/>
  </p:notesMasterIdLst>
  <p:sldIdLst>
    <p:sldId id="256" r:id="rId2"/>
    <p:sldId id="260" r:id="rId3"/>
    <p:sldId id="258" r:id="rId4"/>
    <p:sldId id="257" r:id="rId5"/>
    <p:sldId id="259" r:id="rId6"/>
    <p:sldId id="267" r:id="rId7"/>
    <p:sldId id="261" r:id="rId8"/>
    <p:sldId id="262" r:id="rId9"/>
    <p:sldId id="263" r:id="rId10"/>
    <p:sldId id="264" r:id="rId11"/>
    <p:sldId id="265" r:id="rId12"/>
    <p:sldId id="266" r:id="rId13"/>
    <p:sldId id="268" r:id="rId14"/>
    <p:sldId id="270" r:id="rId15"/>
    <p:sldId id="271" r:id="rId16"/>
    <p:sldId id="272" r:id="rId17"/>
    <p:sldId id="273" r:id="rId18"/>
    <p:sldId id="269"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la Stein" initials="AS" lastIdx="2" clrIdx="0">
    <p:extLst>
      <p:ext uri="{19B8F6BF-5375-455C-9EA6-DF929625EA0E}">
        <p15:presenceInfo xmlns:p15="http://schemas.microsoft.com/office/powerpoint/2012/main" userId="Ayla 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80" autoAdjust="0"/>
  </p:normalViewPr>
  <p:slideViewPr>
    <p:cSldViewPr snapToGrid="0">
      <p:cViewPr varScale="1">
        <p:scale>
          <a:sx n="70" d="100"/>
          <a:sy n="70" d="100"/>
        </p:scale>
        <p:origin x="116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2C3A4-93F5-4B63-BEF0-8C06DFC93064}" type="doc">
      <dgm:prSet loTypeId="urn:microsoft.com/office/officeart/2016/7/layout/BasicLinearProcessNumbered" loCatId="process" qsTypeId="urn:microsoft.com/office/officeart/2005/8/quickstyle/simple2" qsCatId="simple" csTypeId="urn:microsoft.com/office/officeart/2005/8/colors/accent6_3" csCatId="accent6"/>
      <dgm:spPr/>
      <dgm:t>
        <a:bodyPr/>
        <a:lstStyle/>
        <a:p>
          <a:endParaRPr lang="en-US"/>
        </a:p>
      </dgm:t>
    </dgm:pt>
    <dgm:pt modelId="{BDB3D3B9-4113-4E64-B105-3CC4505DD850}">
      <dgm:prSet/>
      <dgm:spPr/>
      <dgm:t>
        <a:bodyPr/>
        <a:lstStyle/>
        <a:p>
          <a:pPr algn="ctr"/>
          <a:r>
            <a:rPr lang="en-US" dirty="0"/>
            <a:t>Identify sustainable and vetted assessment techniques that can be applied to a broad array of digital library collections.</a:t>
          </a:r>
        </a:p>
      </dgm:t>
    </dgm:pt>
    <dgm:pt modelId="{8CE80B2F-DCBB-4119-94CC-C7FA8559BBB7}" type="parTrans" cxnId="{425AE7F0-BC91-488A-9FAE-AFB9F3530EA8}">
      <dgm:prSet/>
      <dgm:spPr/>
      <dgm:t>
        <a:bodyPr/>
        <a:lstStyle/>
        <a:p>
          <a:endParaRPr lang="en-US"/>
        </a:p>
      </dgm:t>
    </dgm:pt>
    <dgm:pt modelId="{C979E1C0-7DD5-4C5A-8443-69E7F86EA88B}" type="sibTrans" cxnId="{425AE7F0-BC91-488A-9FAE-AFB9F3530EA8}">
      <dgm:prSet phldrT="1" phldr="0"/>
      <dgm:spPr/>
      <dgm:t>
        <a:bodyPr/>
        <a:lstStyle/>
        <a:p>
          <a:r>
            <a:rPr lang="en-US"/>
            <a:t>1</a:t>
          </a:r>
        </a:p>
      </dgm:t>
    </dgm:pt>
    <dgm:pt modelId="{6B4C59BD-4F01-4817-8A65-468400F7F1BD}">
      <dgm:prSet/>
      <dgm:spPr/>
      <dgm:t>
        <a:bodyPr/>
        <a:lstStyle/>
        <a:p>
          <a:pPr algn="ctr"/>
          <a:r>
            <a:rPr lang="en-US" dirty="0"/>
            <a:t>Support cultural heritage organizations in deepening their understanding of the ways users engage with, reuse, and transform digital content.</a:t>
          </a:r>
        </a:p>
      </dgm:t>
    </dgm:pt>
    <dgm:pt modelId="{19111D3E-F4A9-468E-86DD-6C7FD83AC7A5}" type="parTrans" cxnId="{FE6A6611-577F-4FAB-BA2C-0477892AF40A}">
      <dgm:prSet/>
      <dgm:spPr/>
      <dgm:t>
        <a:bodyPr/>
        <a:lstStyle/>
        <a:p>
          <a:endParaRPr lang="en-US"/>
        </a:p>
      </dgm:t>
    </dgm:pt>
    <dgm:pt modelId="{B325E97E-0FE6-4A0A-A40A-BF0F5F85088A}" type="sibTrans" cxnId="{FE6A6611-577F-4FAB-BA2C-0477892AF40A}">
      <dgm:prSet phldrT="2" phldr="0"/>
      <dgm:spPr/>
      <dgm:t>
        <a:bodyPr/>
        <a:lstStyle/>
        <a:p>
          <a:r>
            <a:rPr lang="en-US"/>
            <a:t>2</a:t>
          </a:r>
        </a:p>
      </dgm:t>
    </dgm:pt>
    <dgm:pt modelId="{4F30A701-9F82-4456-8D79-7A5CE7E1B67C}">
      <dgm:prSet/>
      <dgm:spPr/>
      <dgm:t>
        <a:bodyPr/>
        <a:lstStyle/>
        <a:p>
          <a:pPr algn="ctr"/>
          <a:r>
            <a:rPr lang="en-US" dirty="0"/>
            <a:t>With the digital library community, develop approaches and best practices for communicating the economic, educational, scholarly, scientific, social, and cultural impact of digital collections.</a:t>
          </a:r>
        </a:p>
      </dgm:t>
    </dgm:pt>
    <dgm:pt modelId="{4C5AD315-82F0-4BD5-A1F5-1FA35FAEBAA2}" type="parTrans" cxnId="{FBE2859D-CDE3-4938-B1BC-FA92BA1DBEDA}">
      <dgm:prSet/>
      <dgm:spPr/>
      <dgm:t>
        <a:bodyPr/>
        <a:lstStyle/>
        <a:p>
          <a:endParaRPr lang="en-US"/>
        </a:p>
      </dgm:t>
    </dgm:pt>
    <dgm:pt modelId="{D25035AE-E361-4594-B503-1F95EC4B3D84}" type="sibTrans" cxnId="{FBE2859D-CDE3-4938-B1BC-FA92BA1DBEDA}">
      <dgm:prSet phldrT="3" phldr="0"/>
      <dgm:spPr/>
      <dgm:t>
        <a:bodyPr/>
        <a:lstStyle/>
        <a:p>
          <a:r>
            <a:rPr lang="en-US"/>
            <a:t>3</a:t>
          </a:r>
        </a:p>
      </dgm:t>
    </dgm:pt>
    <dgm:pt modelId="{4AA7720D-6364-4753-B033-F06D12C1CEFE}" type="pres">
      <dgm:prSet presAssocID="{75F2C3A4-93F5-4B63-BEF0-8C06DFC93064}" presName="Name0" presStyleCnt="0">
        <dgm:presLayoutVars>
          <dgm:animLvl val="lvl"/>
          <dgm:resizeHandles val="exact"/>
        </dgm:presLayoutVars>
      </dgm:prSet>
      <dgm:spPr/>
      <dgm:t>
        <a:bodyPr/>
        <a:lstStyle/>
        <a:p>
          <a:endParaRPr lang="en-US"/>
        </a:p>
      </dgm:t>
    </dgm:pt>
    <dgm:pt modelId="{C254D09E-56DF-4F11-99A9-CE5A3A6FC250}" type="pres">
      <dgm:prSet presAssocID="{BDB3D3B9-4113-4E64-B105-3CC4505DD850}" presName="compositeNode" presStyleCnt="0">
        <dgm:presLayoutVars>
          <dgm:bulletEnabled val="1"/>
        </dgm:presLayoutVars>
      </dgm:prSet>
      <dgm:spPr/>
    </dgm:pt>
    <dgm:pt modelId="{1AB09EFA-279C-4961-990C-4F08A744AD09}" type="pres">
      <dgm:prSet presAssocID="{BDB3D3B9-4113-4E64-B105-3CC4505DD850}" presName="bgRect" presStyleLbl="bgAccFollowNode1" presStyleIdx="0" presStyleCnt="3"/>
      <dgm:spPr/>
      <dgm:t>
        <a:bodyPr/>
        <a:lstStyle/>
        <a:p>
          <a:endParaRPr lang="en-US"/>
        </a:p>
      </dgm:t>
    </dgm:pt>
    <dgm:pt modelId="{32A51E07-041A-4666-803F-2A05ADEBF824}" type="pres">
      <dgm:prSet presAssocID="{C979E1C0-7DD5-4C5A-8443-69E7F86EA88B}" presName="sibTransNodeCircle" presStyleLbl="alignNode1" presStyleIdx="0" presStyleCnt="6">
        <dgm:presLayoutVars>
          <dgm:chMax val="0"/>
          <dgm:bulletEnabled/>
        </dgm:presLayoutVars>
      </dgm:prSet>
      <dgm:spPr/>
      <dgm:t>
        <a:bodyPr/>
        <a:lstStyle/>
        <a:p>
          <a:endParaRPr lang="en-US"/>
        </a:p>
      </dgm:t>
    </dgm:pt>
    <dgm:pt modelId="{BAB62F04-1CD2-4D1F-9F47-DE6F65111E0F}" type="pres">
      <dgm:prSet presAssocID="{BDB3D3B9-4113-4E64-B105-3CC4505DD850}" presName="bottomLine" presStyleLbl="alignNode1" presStyleIdx="1" presStyleCnt="6">
        <dgm:presLayoutVars/>
      </dgm:prSet>
      <dgm:spPr/>
    </dgm:pt>
    <dgm:pt modelId="{CAFED636-FD0F-4FD1-9AB4-7232EB0D0C0F}" type="pres">
      <dgm:prSet presAssocID="{BDB3D3B9-4113-4E64-B105-3CC4505DD850}" presName="nodeText" presStyleLbl="bgAccFollowNode1" presStyleIdx="0" presStyleCnt="3">
        <dgm:presLayoutVars>
          <dgm:bulletEnabled val="1"/>
        </dgm:presLayoutVars>
      </dgm:prSet>
      <dgm:spPr/>
      <dgm:t>
        <a:bodyPr/>
        <a:lstStyle/>
        <a:p>
          <a:endParaRPr lang="en-US"/>
        </a:p>
      </dgm:t>
    </dgm:pt>
    <dgm:pt modelId="{007CEEA6-423A-4A9B-A741-91839D7C046C}" type="pres">
      <dgm:prSet presAssocID="{C979E1C0-7DD5-4C5A-8443-69E7F86EA88B}" presName="sibTrans" presStyleCnt="0"/>
      <dgm:spPr/>
    </dgm:pt>
    <dgm:pt modelId="{40DF3518-B510-47A2-8F13-0521DC86D323}" type="pres">
      <dgm:prSet presAssocID="{6B4C59BD-4F01-4817-8A65-468400F7F1BD}" presName="compositeNode" presStyleCnt="0">
        <dgm:presLayoutVars>
          <dgm:bulletEnabled val="1"/>
        </dgm:presLayoutVars>
      </dgm:prSet>
      <dgm:spPr/>
    </dgm:pt>
    <dgm:pt modelId="{9C9D4415-9B66-4D8E-9937-63998803C637}" type="pres">
      <dgm:prSet presAssocID="{6B4C59BD-4F01-4817-8A65-468400F7F1BD}" presName="bgRect" presStyleLbl="bgAccFollowNode1" presStyleIdx="1" presStyleCnt="3"/>
      <dgm:spPr/>
      <dgm:t>
        <a:bodyPr/>
        <a:lstStyle/>
        <a:p>
          <a:endParaRPr lang="en-US"/>
        </a:p>
      </dgm:t>
    </dgm:pt>
    <dgm:pt modelId="{F62F4E76-203E-45A9-837B-ACBA64E22708}" type="pres">
      <dgm:prSet presAssocID="{B325E97E-0FE6-4A0A-A40A-BF0F5F85088A}" presName="sibTransNodeCircle" presStyleLbl="alignNode1" presStyleIdx="2" presStyleCnt="6">
        <dgm:presLayoutVars>
          <dgm:chMax val="0"/>
          <dgm:bulletEnabled/>
        </dgm:presLayoutVars>
      </dgm:prSet>
      <dgm:spPr/>
      <dgm:t>
        <a:bodyPr/>
        <a:lstStyle/>
        <a:p>
          <a:endParaRPr lang="en-US"/>
        </a:p>
      </dgm:t>
    </dgm:pt>
    <dgm:pt modelId="{12BA53B4-2261-4DE5-8176-C0FF5B02AFEF}" type="pres">
      <dgm:prSet presAssocID="{6B4C59BD-4F01-4817-8A65-468400F7F1BD}" presName="bottomLine" presStyleLbl="alignNode1" presStyleIdx="3" presStyleCnt="6">
        <dgm:presLayoutVars/>
      </dgm:prSet>
      <dgm:spPr/>
    </dgm:pt>
    <dgm:pt modelId="{ADDC38C6-1477-4F56-BE7B-D74ED88C9EC6}" type="pres">
      <dgm:prSet presAssocID="{6B4C59BD-4F01-4817-8A65-468400F7F1BD}" presName="nodeText" presStyleLbl="bgAccFollowNode1" presStyleIdx="1" presStyleCnt="3">
        <dgm:presLayoutVars>
          <dgm:bulletEnabled val="1"/>
        </dgm:presLayoutVars>
      </dgm:prSet>
      <dgm:spPr/>
      <dgm:t>
        <a:bodyPr/>
        <a:lstStyle/>
        <a:p>
          <a:endParaRPr lang="en-US"/>
        </a:p>
      </dgm:t>
    </dgm:pt>
    <dgm:pt modelId="{9930F71A-9411-4E68-A6CE-87F5B8C5E6FB}" type="pres">
      <dgm:prSet presAssocID="{B325E97E-0FE6-4A0A-A40A-BF0F5F85088A}" presName="sibTrans" presStyleCnt="0"/>
      <dgm:spPr/>
    </dgm:pt>
    <dgm:pt modelId="{DB129589-79C9-4C56-A319-BD86FA9A8593}" type="pres">
      <dgm:prSet presAssocID="{4F30A701-9F82-4456-8D79-7A5CE7E1B67C}" presName="compositeNode" presStyleCnt="0">
        <dgm:presLayoutVars>
          <dgm:bulletEnabled val="1"/>
        </dgm:presLayoutVars>
      </dgm:prSet>
      <dgm:spPr/>
    </dgm:pt>
    <dgm:pt modelId="{8646A394-0D4F-4148-9B6D-C82EA537094D}" type="pres">
      <dgm:prSet presAssocID="{4F30A701-9F82-4456-8D79-7A5CE7E1B67C}" presName="bgRect" presStyleLbl="bgAccFollowNode1" presStyleIdx="2" presStyleCnt="3"/>
      <dgm:spPr/>
      <dgm:t>
        <a:bodyPr/>
        <a:lstStyle/>
        <a:p>
          <a:endParaRPr lang="en-US"/>
        </a:p>
      </dgm:t>
    </dgm:pt>
    <dgm:pt modelId="{D0DE1A90-FA46-4266-9E59-415EEF3BD6EF}" type="pres">
      <dgm:prSet presAssocID="{D25035AE-E361-4594-B503-1F95EC4B3D84}" presName="sibTransNodeCircle" presStyleLbl="alignNode1" presStyleIdx="4" presStyleCnt="6">
        <dgm:presLayoutVars>
          <dgm:chMax val="0"/>
          <dgm:bulletEnabled/>
        </dgm:presLayoutVars>
      </dgm:prSet>
      <dgm:spPr/>
      <dgm:t>
        <a:bodyPr/>
        <a:lstStyle/>
        <a:p>
          <a:endParaRPr lang="en-US"/>
        </a:p>
      </dgm:t>
    </dgm:pt>
    <dgm:pt modelId="{6748EB2B-559B-4001-8000-2E5FEE7267DC}" type="pres">
      <dgm:prSet presAssocID="{4F30A701-9F82-4456-8D79-7A5CE7E1B67C}" presName="bottomLine" presStyleLbl="alignNode1" presStyleIdx="5" presStyleCnt="6">
        <dgm:presLayoutVars/>
      </dgm:prSet>
      <dgm:spPr/>
    </dgm:pt>
    <dgm:pt modelId="{BA8FDBE8-A575-4B45-95BA-F97F2649B4E3}" type="pres">
      <dgm:prSet presAssocID="{4F30A701-9F82-4456-8D79-7A5CE7E1B67C}" presName="nodeText" presStyleLbl="bgAccFollowNode1" presStyleIdx="2" presStyleCnt="3">
        <dgm:presLayoutVars>
          <dgm:bulletEnabled val="1"/>
        </dgm:presLayoutVars>
      </dgm:prSet>
      <dgm:spPr/>
      <dgm:t>
        <a:bodyPr/>
        <a:lstStyle/>
        <a:p>
          <a:endParaRPr lang="en-US"/>
        </a:p>
      </dgm:t>
    </dgm:pt>
  </dgm:ptLst>
  <dgm:cxnLst>
    <dgm:cxn modelId="{8B17BAB2-EC16-4686-94A8-200F2BF8DE0B}" type="presOf" srcId="{BDB3D3B9-4113-4E64-B105-3CC4505DD850}" destId="{CAFED636-FD0F-4FD1-9AB4-7232EB0D0C0F}" srcOrd="1" destOrd="0" presId="urn:microsoft.com/office/officeart/2016/7/layout/BasicLinearProcessNumbered"/>
    <dgm:cxn modelId="{425AE7F0-BC91-488A-9FAE-AFB9F3530EA8}" srcId="{75F2C3A4-93F5-4B63-BEF0-8C06DFC93064}" destId="{BDB3D3B9-4113-4E64-B105-3CC4505DD850}" srcOrd="0" destOrd="0" parTransId="{8CE80B2F-DCBB-4119-94CC-C7FA8559BBB7}" sibTransId="{C979E1C0-7DD5-4C5A-8443-69E7F86EA88B}"/>
    <dgm:cxn modelId="{CF8E9E6F-7B66-4944-A237-0483574B403D}" type="presOf" srcId="{B325E97E-0FE6-4A0A-A40A-BF0F5F85088A}" destId="{F62F4E76-203E-45A9-837B-ACBA64E22708}" srcOrd="0" destOrd="0" presId="urn:microsoft.com/office/officeart/2016/7/layout/BasicLinearProcessNumbered"/>
    <dgm:cxn modelId="{C9F8CEC7-DCE3-434A-8AD1-34C853D56CC0}" type="presOf" srcId="{6B4C59BD-4F01-4817-8A65-468400F7F1BD}" destId="{ADDC38C6-1477-4F56-BE7B-D74ED88C9EC6}" srcOrd="1" destOrd="0" presId="urn:microsoft.com/office/officeart/2016/7/layout/BasicLinearProcessNumbered"/>
    <dgm:cxn modelId="{321D62AD-0B4D-4377-B4B2-3A95CDA9AC32}" type="presOf" srcId="{75F2C3A4-93F5-4B63-BEF0-8C06DFC93064}" destId="{4AA7720D-6364-4753-B033-F06D12C1CEFE}" srcOrd="0" destOrd="0" presId="urn:microsoft.com/office/officeart/2016/7/layout/BasicLinearProcessNumbered"/>
    <dgm:cxn modelId="{35DB9249-780C-4EDD-8B71-3698C74D0488}" type="presOf" srcId="{4F30A701-9F82-4456-8D79-7A5CE7E1B67C}" destId="{BA8FDBE8-A575-4B45-95BA-F97F2649B4E3}" srcOrd="1" destOrd="0" presId="urn:microsoft.com/office/officeart/2016/7/layout/BasicLinearProcessNumbered"/>
    <dgm:cxn modelId="{FE6A6611-577F-4FAB-BA2C-0477892AF40A}" srcId="{75F2C3A4-93F5-4B63-BEF0-8C06DFC93064}" destId="{6B4C59BD-4F01-4817-8A65-468400F7F1BD}" srcOrd="1" destOrd="0" parTransId="{19111D3E-F4A9-468E-86DD-6C7FD83AC7A5}" sibTransId="{B325E97E-0FE6-4A0A-A40A-BF0F5F85088A}"/>
    <dgm:cxn modelId="{FBE2859D-CDE3-4938-B1BC-FA92BA1DBEDA}" srcId="{75F2C3A4-93F5-4B63-BEF0-8C06DFC93064}" destId="{4F30A701-9F82-4456-8D79-7A5CE7E1B67C}" srcOrd="2" destOrd="0" parTransId="{4C5AD315-82F0-4BD5-A1F5-1FA35FAEBAA2}" sibTransId="{D25035AE-E361-4594-B503-1F95EC4B3D84}"/>
    <dgm:cxn modelId="{704B5FEB-5C0D-46BC-8342-7C57EEA96E61}" type="presOf" srcId="{6B4C59BD-4F01-4817-8A65-468400F7F1BD}" destId="{9C9D4415-9B66-4D8E-9937-63998803C637}" srcOrd="0" destOrd="0" presId="urn:microsoft.com/office/officeart/2016/7/layout/BasicLinearProcessNumbered"/>
    <dgm:cxn modelId="{6408242C-C689-49D2-B110-525599B9D872}" type="presOf" srcId="{BDB3D3B9-4113-4E64-B105-3CC4505DD850}" destId="{1AB09EFA-279C-4961-990C-4F08A744AD09}" srcOrd="0" destOrd="0" presId="urn:microsoft.com/office/officeart/2016/7/layout/BasicLinearProcessNumbered"/>
    <dgm:cxn modelId="{9CEF5AB1-C90F-4D0C-8AE3-836C636888F8}" type="presOf" srcId="{4F30A701-9F82-4456-8D79-7A5CE7E1B67C}" destId="{8646A394-0D4F-4148-9B6D-C82EA537094D}" srcOrd="0" destOrd="0" presId="urn:microsoft.com/office/officeart/2016/7/layout/BasicLinearProcessNumbered"/>
    <dgm:cxn modelId="{E00FD70E-2CD7-42DE-8156-167C010B099B}" type="presOf" srcId="{D25035AE-E361-4594-B503-1F95EC4B3D84}" destId="{D0DE1A90-FA46-4266-9E59-415EEF3BD6EF}" srcOrd="0" destOrd="0" presId="urn:microsoft.com/office/officeart/2016/7/layout/BasicLinearProcessNumbered"/>
    <dgm:cxn modelId="{083E67C6-4A14-47C7-9B4C-30E70138BE70}" type="presOf" srcId="{C979E1C0-7DD5-4C5A-8443-69E7F86EA88B}" destId="{32A51E07-041A-4666-803F-2A05ADEBF824}" srcOrd="0" destOrd="0" presId="urn:microsoft.com/office/officeart/2016/7/layout/BasicLinearProcessNumbered"/>
    <dgm:cxn modelId="{970D24C4-008A-4527-A4AD-1ABBF5B5D179}" type="presParOf" srcId="{4AA7720D-6364-4753-B033-F06D12C1CEFE}" destId="{C254D09E-56DF-4F11-99A9-CE5A3A6FC250}" srcOrd="0" destOrd="0" presId="urn:microsoft.com/office/officeart/2016/7/layout/BasicLinearProcessNumbered"/>
    <dgm:cxn modelId="{B7AF1DE8-37DE-4139-8E0A-8BFDD0FC460B}" type="presParOf" srcId="{C254D09E-56DF-4F11-99A9-CE5A3A6FC250}" destId="{1AB09EFA-279C-4961-990C-4F08A744AD09}" srcOrd="0" destOrd="0" presId="urn:microsoft.com/office/officeart/2016/7/layout/BasicLinearProcessNumbered"/>
    <dgm:cxn modelId="{8C24445E-F9D2-481D-AD53-7A6DAF98CB22}" type="presParOf" srcId="{C254D09E-56DF-4F11-99A9-CE5A3A6FC250}" destId="{32A51E07-041A-4666-803F-2A05ADEBF824}" srcOrd="1" destOrd="0" presId="urn:microsoft.com/office/officeart/2016/7/layout/BasicLinearProcessNumbered"/>
    <dgm:cxn modelId="{022519A7-D955-409F-85E1-7379DC5FDC92}" type="presParOf" srcId="{C254D09E-56DF-4F11-99A9-CE5A3A6FC250}" destId="{BAB62F04-1CD2-4D1F-9F47-DE6F65111E0F}" srcOrd="2" destOrd="0" presId="urn:microsoft.com/office/officeart/2016/7/layout/BasicLinearProcessNumbered"/>
    <dgm:cxn modelId="{3E94B77F-93F5-43D4-B1C7-3D583B60CD6C}" type="presParOf" srcId="{C254D09E-56DF-4F11-99A9-CE5A3A6FC250}" destId="{CAFED636-FD0F-4FD1-9AB4-7232EB0D0C0F}" srcOrd="3" destOrd="0" presId="urn:microsoft.com/office/officeart/2016/7/layout/BasicLinearProcessNumbered"/>
    <dgm:cxn modelId="{1349CDC6-254B-4A1B-A01E-227750E53715}" type="presParOf" srcId="{4AA7720D-6364-4753-B033-F06D12C1CEFE}" destId="{007CEEA6-423A-4A9B-A741-91839D7C046C}" srcOrd="1" destOrd="0" presId="urn:microsoft.com/office/officeart/2016/7/layout/BasicLinearProcessNumbered"/>
    <dgm:cxn modelId="{D791D7CA-6D5A-442C-ACED-FC7F56B1ACE8}" type="presParOf" srcId="{4AA7720D-6364-4753-B033-F06D12C1CEFE}" destId="{40DF3518-B510-47A2-8F13-0521DC86D323}" srcOrd="2" destOrd="0" presId="urn:microsoft.com/office/officeart/2016/7/layout/BasicLinearProcessNumbered"/>
    <dgm:cxn modelId="{04FBC29C-E101-47A4-B451-51D323D31D1F}" type="presParOf" srcId="{40DF3518-B510-47A2-8F13-0521DC86D323}" destId="{9C9D4415-9B66-4D8E-9937-63998803C637}" srcOrd="0" destOrd="0" presId="urn:microsoft.com/office/officeart/2016/7/layout/BasicLinearProcessNumbered"/>
    <dgm:cxn modelId="{7255B3C6-9845-4F83-997F-AB2101A3AD06}" type="presParOf" srcId="{40DF3518-B510-47A2-8F13-0521DC86D323}" destId="{F62F4E76-203E-45A9-837B-ACBA64E22708}" srcOrd="1" destOrd="0" presId="urn:microsoft.com/office/officeart/2016/7/layout/BasicLinearProcessNumbered"/>
    <dgm:cxn modelId="{9754ECF1-7894-4D1F-B470-4C1174EF666A}" type="presParOf" srcId="{40DF3518-B510-47A2-8F13-0521DC86D323}" destId="{12BA53B4-2261-4DE5-8176-C0FF5B02AFEF}" srcOrd="2" destOrd="0" presId="urn:microsoft.com/office/officeart/2016/7/layout/BasicLinearProcessNumbered"/>
    <dgm:cxn modelId="{777336F2-8932-484E-B656-C777A34D68A6}" type="presParOf" srcId="{40DF3518-B510-47A2-8F13-0521DC86D323}" destId="{ADDC38C6-1477-4F56-BE7B-D74ED88C9EC6}" srcOrd="3" destOrd="0" presId="urn:microsoft.com/office/officeart/2016/7/layout/BasicLinearProcessNumbered"/>
    <dgm:cxn modelId="{564274D2-1FC8-4572-B827-25BE68997EDE}" type="presParOf" srcId="{4AA7720D-6364-4753-B033-F06D12C1CEFE}" destId="{9930F71A-9411-4E68-A6CE-87F5B8C5E6FB}" srcOrd="3" destOrd="0" presId="urn:microsoft.com/office/officeart/2016/7/layout/BasicLinearProcessNumbered"/>
    <dgm:cxn modelId="{09B9CA6E-6B84-4FAA-AD99-073AD707EF1E}" type="presParOf" srcId="{4AA7720D-6364-4753-B033-F06D12C1CEFE}" destId="{DB129589-79C9-4C56-A319-BD86FA9A8593}" srcOrd="4" destOrd="0" presId="urn:microsoft.com/office/officeart/2016/7/layout/BasicLinearProcessNumbered"/>
    <dgm:cxn modelId="{5921F10E-7419-4DDD-99F0-AE3560B24190}" type="presParOf" srcId="{DB129589-79C9-4C56-A319-BD86FA9A8593}" destId="{8646A394-0D4F-4148-9B6D-C82EA537094D}" srcOrd="0" destOrd="0" presId="urn:microsoft.com/office/officeart/2016/7/layout/BasicLinearProcessNumbered"/>
    <dgm:cxn modelId="{1886A006-AC38-4AF5-9B76-705AC1B49357}" type="presParOf" srcId="{DB129589-79C9-4C56-A319-BD86FA9A8593}" destId="{D0DE1A90-FA46-4266-9E59-415EEF3BD6EF}" srcOrd="1" destOrd="0" presId="urn:microsoft.com/office/officeart/2016/7/layout/BasicLinearProcessNumbered"/>
    <dgm:cxn modelId="{080D72E1-D374-4699-BDE0-54FDC7122626}" type="presParOf" srcId="{DB129589-79C9-4C56-A319-BD86FA9A8593}" destId="{6748EB2B-559B-4001-8000-2E5FEE7267DC}" srcOrd="2" destOrd="0" presId="urn:microsoft.com/office/officeart/2016/7/layout/BasicLinearProcessNumbered"/>
    <dgm:cxn modelId="{77C511AD-2F24-496E-8847-DDC2252BC5AC}" type="presParOf" srcId="{DB129589-79C9-4C56-A319-BD86FA9A8593}" destId="{BA8FDBE8-A575-4B45-95BA-F97F2649B4E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E66F8-9A2E-42E6-B31C-576EF14611F7}"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C286F017-7A4D-4727-AB46-F5D2A70E44A2}">
      <dgm:prSet/>
      <dgm:spPr/>
      <dgm:t>
        <a:bodyPr/>
        <a:lstStyle/>
        <a:p>
          <a:r>
            <a:rPr lang="en-US" dirty="0"/>
            <a:t>Initial survey</a:t>
          </a:r>
        </a:p>
      </dgm:t>
    </dgm:pt>
    <dgm:pt modelId="{F8392A58-CCBE-40D9-B231-F8A3C3FE5A89}" type="parTrans" cxnId="{102C2938-F9BD-4638-BEFA-8E63DDB614B1}">
      <dgm:prSet/>
      <dgm:spPr/>
      <dgm:t>
        <a:bodyPr/>
        <a:lstStyle/>
        <a:p>
          <a:endParaRPr lang="en-US"/>
        </a:p>
      </dgm:t>
    </dgm:pt>
    <dgm:pt modelId="{DB88553D-319C-489A-967C-E3E602287EB7}" type="sibTrans" cxnId="{102C2938-F9BD-4638-BEFA-8E63DDB614B1}">
      <dgm:prSet/>
      <dgm:spPr/>
      <dgm:t>
        <a:bodyPr/>
        <a:lstStyle/>
        <a:p>
          <a:endParaRPr lang="en-US"/>
        </a:p>
      </dgm:t>
    </dgm:pt>
    <dgm:pt modelId="{055731A6-25F0-482E-9530-B11ABE800F05}">
      <dgm:prSet/>
      <dgm:spPr/>
      <dgm:t>
        <a:bodyPr/>
        <a:lstStyle/>
        <a:p>
          <a:r>
            <a:rPr lang="en-US" dirty="0"/>
            <a:t>In-person focus groups (2 sessions, 3 rounds)</a:t>
          </a:r>
        </a:p>
      </dgm:t>
    </dgm:pt>
    <dgm:pt modelId="{486139B0-7EFC-492E-A96E-92F9E5F3EA75}" type="parTrans" cxnId="{C7D7DF6E-12D7-4472-BE2A-CADE7D606D95}">
      <dgm:prSet/>
      <dgm:spPr/>
      <dgm:t>
        <a:bodyPr/>
        <a:lstStyle/>
        <a:p>
          <a:endParaRPr lang="en-US"/>
        </a:p>
      </dgm:t>
    </dgm:pt>
    <dgm:pt modelId="{F16C796F-F923-455A-821C-AA12A1CA77B5}" type="sibTrans" cxnId="{C7D7DF6E-12D7-4472-BE2A-CADE7D606D95}">
      <dgm:prSet/>
      <dgm:spPr/>
      <dgm:t>
        <a:bodyPr/>
        <a:lstStyle/>
        <a:p>
          <a:endParaRPr lang="en-US"/>
        </a:p>
      </dgm:t>
    </dgm:pt>
    <dgm:pt modelId="{D759B77D-299F-4C24-85C8-44EB889B365C}">
      <dgm:prSet/>
      <dgm:spPr/>
      <dgm:t>
        <a:bodyPr/>
        <a:lstStyle/>
        <a:p>
          <a:r>
            <a:rPr lang="en-US" dirty="0"/>
            <a:t>Virtual focus groups (2 sessions, 2 rounds)</a:t>
          </a:r>
        </a:p>
      </dgm:t>
    </dgm:pt>
    <dgm:pt modelId="{282B6233-668E-46D1-A350-9EA375E00E0E}" type="parTrans" cxnId="{BE698A3E-5B1F-4CFD-9EB3-280B2C938809}">
      <dgm:prSet/>
      <dgm:spPr/>
      <dgm:t>
        <a:bodyPr/>
        <a:lstStyle/>
        <a:p>
          <a:endParaRPr lang="en-US"/>
        </a:p>
      </dgm:t>
    </dgm:pt>
    <dgm:pt modelId="{0FB100E3-98B0-4C3C-94DB-1163828ABF22}" type="sibTrans" cxnId="{BE698A3E-5B1F-4CFD-9EB3-280B2C938809}">
      <dgm:prSet/>
      <dgm:spPr/>
      <dgm:t>
        <a:bodyPr/>
        <a:lstStyle/>
        <a:p>
          <a:endParaRPr lang="en-US"/>
        </a:p>
      </dgm:t>
    </dgm:pt>
    <dgm:pt modelId="{CBA99FED-681D-4646-82C8-8A6F2D94AB7F}">
      <dgm:prSet/>
      <dgm:spPr/>
      <dgm:t>
        <a:bodyPr/>
        <a:lstStyle/>
        <a:p>
          <a:r>
            <a:rPr lang="en-US" dirty="0"/>
            <a:t>Final survey</a:t>
          </a:r>
        </a:p>
      </dgm:t>
    </dgm:pt>
    <dgm:pt modelId="{0E86E75F-9127-4289-B28A-2C21C4213E2B}" type="parTrans" cxnId="{2CABB954-634D-4543-8C22-919AE83963A5}">
      <dgm:prSet/>
      <dgm:spPr/>
      <dgm:t>
        <a:bodyPr/>
        <a:lstStyle/>
        <a:p>
          <a:endParaRPr lang="en-US"/>
        </a:p>
      </dgm:t>
    </dgm:pt>
    <dgm:pt modelId="{EA1585C7-5293-4351-9243-D64CA39BC852}" type="sibTrans" cxnId="{2CABB954-634D-4543-8C22-919AE83963A5}">
      <dgm:prSet/>
      <dgm:spPr/>
      <dgm:t>
        <a:bodyPr/>
        <a:lstStyle/>
        <a:p>
          <a:endParaRPr lang="en-US"/>
        </a:p>
      </dgm:t>
    </dgm:pt>
    <dgm:pt modelId="{C87B4CCB-37DB-4D88-8C5A-172DD857A62A}" type="pres">
      <dgm:prSet presAssocID="{DAFE66F8-9A2E-42E6-B31C-576EF14611F7}" presName="linear" presStyleCnt="0">
        <dgm:presLayoutVars>
          <dgm:animLvl val="lvl"/>
          <dgm:resizeHandles val="exact"/>
        </dgm:presLayoutVars>
      </dgm:prSet>
      <dgm:spPr/>
      <dgm:t>
        <a:bodyPr/>
        <a:lstStyle/>
        <a:p>
          <a:endParaRPr lang="en-US"/>
        </a:p>
      </dgm:t>
    </dgm:pt>
    <dgm:pt modelId="{43685B29-63B3-4C4A-965A-777CD481FC8C}" type="pres">
      <dgm:prSet presAssocID="{C286F017-7A4D-4727-AB46-F5D2A70E44A2}" presName="parentText" presStyleLbl="node1" presStyleIdx="0" presStyleCnt="4">
        <dgm:presLayoutVars>
          <dgm:chMax val="0"/>
          <dgm:bulletEnabled val="1"/>
        </dgm:presLayoutVars>
      </dgm:prSet>
      <dgm:spPr/>
      <dgm:t>
        <a:bodyPr/>
        <a:lstStyle/>
        <a:p>
          <a:endParaRPr lang="en-US"/>
        </a:p>
      </dgm:t>
    </dgm:pt>
    <dgm:pt modelId="{DC484891-D768-48D3-A026-25A73CFC6E50}" type="pres">
      <dgm:prSet presAssocID="{DB88553D-319C-489A-967C-E3E602287EB7}" presName="spacer" presStyleCnt="0"/>
      <dgm:spPr/>
    </dgm:pt>
    <dgm:pt modelId="{08BF34B6-2290-466A-A0C3-AE46C81C9454}" type="pres">
      <dgm:prSet presAssocID="{055731A6-25F0-482E-9530-B11ABE800F05}" presName="parentText" presStyleLbl="node1" presStyleIdx="1" presStyleCnt="4">
        <dgm:presLayoutVars>
          <dgm:chMax val="0"/>
          <dgm:bulletEnabled val="1"/>
        </dgm:presLayoutVars>
      </dgm:prSet>
      <dgm:spPr/>
      <dgm:t>
        <a:bodyPr/>
        <a:lstStyle/>
        <a:p>
          <a:endParaRPr lang="en-US"/>
        </a:p>
      </dgm:t>
    </dgm:pt>
    <dgm:pt modelId="{19B84911-F860-44CC-8293-FAB414D3E72E}" type="pres">
      <dgm:prSet presAssocID="{F16C796F-F923-455A-821C-AA12A1CA77B5}" presName="spacer" presStyleCnt="0"/>
      <dgm:spPr/>
    </dgm:pt>
    <dgm:pt modelId="{4811F1A6-F2DD-472C-8637-9D0DD4D4E1FA}" type="pres">
      <dgm:prSet presAssocID="{D759B77D-299F-4C24-85C8-44EB889B365C}" presName="parentText" presStyleLbl="node1" presStyleIdx="2" presStyleCnt="4">
        <dgm:presLayoutVars>
          <dgm:chMax val="0"/>
          <dgm:bulletEnabled val="1"/>
        </dgm:presLayoutVars>
      </dgm:prSet>
      <dgm:spPr/>
      <dgm:t>
        <a:bodyPr/>
        <a:lstStyle/>
        <a:p>
          <a:endParaRPr lang="en-US"/>
        </a:p>
      </dgm:t>
    </dgm:pt>
    <dgm:pt modelId="{DB9F701F-3556-4C26-8FC7-B65A509147F4}" type="pres">
      <dgm:prSet presAssocID="{0FB100E3-98B0-4C3C-94DB-1163828ABF22}" presName="spacer" presStyleCnt="0"/>
      <dgm:spPr/>
    </dgm:pt>
    <dgm:pt modelId="{606E28DB-8B8E-46F7-89EC-4EE6D76A108C}" type="pres">
      <dgm:prSet presAssocID="{CBA99FED-681D-4646-82C8-8A6F2D94AB7F}" presName="parentText" presStyleLbl="node1" presStyleIdx="3" presStyleCnt="4">
        <dgm:presLayoutVars>
          <dgm:chMax val="0"/>
          <dgm:bulletEnabled val="1"/>
        </dgm:presLayoutVars>
      </dgm:prSet>
      <dgm:spPr/>
      <dgm:t>
        <a:bodyPr/>
        <a:lstStyle/>
        <a:p>
          <a:endParaRPr lang="en-US"/>
        </a:p>
      </dgm:t>
    </dgm:pt>
  </dgm:ptLst>
  <dgm:cxnLst>
    <dgm:cxn modelId="{2CABB954-634D-4543-8C22-919AE83963A5}" srcId="{DAFE66F8-9A2E-42E6-B31C-576EF14611F7}" destId="{CBA99FED-681D-4646-82C8-8A6F2D94AB7F}" srcOrd="3" destOrd="0" parTransId="{0E86E75F-9127-4289-B28A-2C21C4213E2B}" sibTransId="{EA1585C7-5293-4351-9243-D64CA39BC852}"/>
    <dgm:cxn modelId="{C7D7DF6E-12D7-4472-BE2A-CADE7D606D95}" srcId="{DAFE66F8-9A2E-42E6-B31C-576EF14611F7}" destId="{055731A6-25F0-482E-9530-B11ABE800F05}" srcOrd="1" destOrd="0" parTransId="{486139B0-7EFC-492E-A96E-92F9E5F3EA75}" sibTransId="{F16C796F-F923-455A-821C-AA12A1CA77B5}"/>
    <dgm:cxn modelId="{1E5DC33D-5E1D-40A2-8269-1D96FD1C0D5D}" type="presOf" srcId="{D759B77D-299F-4C24-85C8-44EB889B365C}" destId="{4811F1A6-F2DD-472C-8637-9D0DD4D4E1FA}" srcOrd="0" destOrd="0" presId="urn:microsoft.com/office/officeart/2005/8/layout/vList2"/>
    <dgm:cxn modelId="{BE698A3E-5B1F-4CFD-9EB3-280B2C938809}" srcId="{DAFE66F8-9A2E-42E6-B31C-576EF14611F7}" destId="{D759B77D-299F-4C24-85C8-44EB889B365C}" srcOrd="2" destOrd="0" parTransId="{282B6233-668E-46D1-A350-9EA375E00E0E}" sibTransId="{0FB100E3-98B0-4C3C-94DB-1163828ABF22}"/>
    <dgm:cxn modelId="{102C2938-F9BD-4638-BEFA-8E63DDB614B1}" srcId="{DAFE66F8-9A2E-42E6-B31C-576EF14611F7}" destId="{C286F017-7A4D-4727-AB46-F5D2A70E44A2}" srcOrd="0" destOrd="0" parTransId="{F8392A58-CCBE-40D9-B231-F8A3C3FE5A89}" sibTransId="{DB88553D-319C-489A-967C-E3E602287EB7}"/>
    <dgm:cxn modelId="{38953776-F189-4BA8-903B-B34D64F77CE4}" type="presOf" srcId="{C286F017-7A4D-4727-AB46-F5D2A70E44A2}" destId="{43685B29-63B3-4C4A-965A-777CD481FC8C}" srcOrd="0" destOrd="0" presId="urn:microsoft.com/office/officeart/2005/8/layout/vList2"/>
    <dgm:cxn modelId="{F2603104-1AD7-4885-8BD3-3C40E6025C1F}" type="presOf" srcId="{CBA99FED-681D-4646-82C8-8A6F2D94AB7F}" destId="{606E28DB-8B8E-46F7-89EC-4EE6D76A108C}" srcOrd="0" destOrd="0" presId="urn:microsoft.com/office/officeart/2005/8/layout/vList2"/>
    <dgm:cxn modelId="{EA3327C0-7C77-46EA-B7C8-D267F3AF6AD8}" type="presOf" srcId="{DAFE66F8-9A2E-42E6-B31C-576EF14611F7}" destId="{C87B4CCB-37DB-4D88-8C5A-172DD857A62A}" srcOrd="0" destOrd="0" presId="urn:microsoft.com/office/officeart/2005/8/layout/vList2"/>
    <dgm:cxn modelId="{937B7A14-468E-4F9B-B844-4DB50219752C}" type="presOf" srcId="{055731A6-25F0-482E-9530-B11ABE800F05}" destId="{08BF34B6-2290-466A-A0C3-AE46C81C9454}" srcOrd="0" destOrd="0" presId="urn:microsoft.com/office/officeart/2005/8/layout/vList2"/>
    <dgm:cxn modelId="{6FFAB1B8-3D41-4CC1-933C-E3205EA14D0C}" type="presParOf" srcId="{C87B4CCB-37DB-4D88-8C5A-172DD857A62A}" destId="{43685B29-63B3-4C4A-965A-777CD481FC8C}" srcOrd="0" destOrd="0" presId="urn:microsoft.com/office/officeart/2005/8/layout/vList2"/>
    <dgm:cxn modelId="{15F3FCA9-CA0E-4729-BBB5-D3B0C1D565A7}" type="presParOf" srcId="{C87B4CCB-37DB-4D88-8C5A-172DD857A62A}" destId="{DC484891-D768-48D3-A026-25A73CFC6E50}" srcOrd="1" destOrd="0" presId="urn:microsoft.com/office/officeart/2005/8/layout/vList2"/>
    <dgm:cxn modelId="{53CB0D12-F4A0-491D-BC76-FA7A51A36BEB}" type="presParOf" srcId="{C87B4CCB-37DB-4D88-8C5A-172DD857A62A}" destId="{08BF34B6-2290-466A-A0C3-AE46C81C9454}" srcOrd="2" destOrd="0" presId="urn:microsoft.com/office/officeart/2005/8/layout/vList2"/>
    <dgm:cxn modelId="{17D7A0C2-6F96-4AA7-96EE-1C07F78B3D55}" type="presParOf" srcId="{C87B4CCB-37DB-4D88-8C5A-172DD857A62A}" destId="{19B84911-F860-44CC-8293-FAB414D3E72E}" srcOrd="3" destOrd="0" presId="urn:microsoft.com/office/officeart/2005/8/layout/vList2"/>
    <dgm:cxn modelId="{5E801E61-C41F-49D9-A089-CFD2C60028FF}" type="presParOf" srcId="{C87B4CCB-37DB-4D88-8C5A-172DD857A62A}" destId="{4811F1A6-F2DD-472C-8637-9D0DD4D4E1FA}" srcOrd="4" destOrd="0" presId="urn:microsoft.com/office/officeart/2005/8/layout/vList2"/>
    <dgm:cxn modelId="{10F2B4E2-F5EF-4B5B-8CEA-D7DFE4F55242}" type="presParOf" srcId="{C87B4CCB-37DB-4D88-8C5A-172DD857A62A}" destId="{DB9F701F-3556-4C26-8FC7-B65A509147F4}" srcOrd="5" destOrd="0" presId="urn:microsoft.com/office/officeart/2005/8/layout/vList2"/>
    <dgm:cxn modelId="{B1CE1CF6-8BEE-4723-AE2C-CCB322A8F002}" type="presParOf" srcId="{C87B4CCB-37DB-4D88-8C5A-172DD857A62A}" destId="{606E28DB-8B8E-46F7-89EC-4EE6D76A10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9AA2E-8182-48A1-9D1E-685AA3A06FD5}" type="datetimeFigureOut">
              <a:rPr lang="en-US" smtClean="0"/>
              <a:t>7/25/2018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8DC41-AA09-4878-AD08-62191454FE71}" type="slidenum">
              <a:rPr lang="en-US" smtClean="0"/>
              <a:t>‹#›</a:t>
            </a:fld>
            <a:endParaRPr lang="en-US"/>
          </a:p>
        </p:txBody>
      </p:sp>
    </p:spTree>
    <p:extLst>
      <p:ext uri="{BB962C8B-B14F-4D97-AF65-F5344CB8AC3E}">
        <p14:creationId xmlns:p14="http://schemas.microsoft.com/office/powerpoint/2010/main" val="247190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262626"/>
                </a:solidFill>
              </a:rPr>
              <a:t>Surveying the Landscape: Use and Usability Assessment of Digital Libraries (2015) white paper by DLF Assessment Interest Group User Studies Working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262626"/>
                </a:solidFill>
              </a:rPr>
              <a:t>Applied for and received, much to our surprise, a 2017 National Leadership Grant (LG-73-17-0002-17) from the IMLS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262626"/>
              </a:solidFill>
            </a:endParaRPr>
          </a:p>
        </p:txBody>
      </p:sp>
      <p:sp>
        <p:nvSpPr>
          <p:cNvPr id="4" name="Slide Number Placeholder 3"/>
          <p:cNvSpPr>
            <a:spLocks noGrp="1"/>
          </p:cNvSpPr>
          <p:nvPr>
            <p:ph type="sldNum" sz="quarter" idx="10"/>
          </p:nvPr>
        </p:nvSpPr>
        <p:spPr/>
        <p:txBody>
          <a:bodyPr/>
          <a:lstStyle/>
          <a:p>
            <a:fld id="{55B8DC41-AA09-4878-AD08-62191454FE71}" type="slidenum">
              <a:rPr lang="en-US" smtClean="0"/>
              <a:t>3</a:t>
            </a:fld>
            <a:endParaRPr lang="en-US"/>
          </a:p>
        </p:txBody>
      </p:sp>
    </p:spTree>
    <p:extLst>
      <p:ext uri="{BB962C8B-B14F-4D97-AF65-F5344CB8AC3E}">
        <p14:creationId xmlns:p14="http://schemas.microsoft.com/office/powerpoint/2010/main" val="15575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Most (about 80%) of respondents collect use statistics, and those who didn’t (about 20%) cited either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beginning a new digital collection or lack of staffing as the primary reasons for not collecting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15</a:t>
            </a:fld>
            <a:endParaRPr lang="en-US"/>
          </a:p>
        </p:txBody>
      </p:sp>
    </p:spTree>
    <p:extLst>
      <p:ext uri="{BB962C8B-B14F-4D97-AF65-F5344CB8AC3E}">
        <p14:creationId xmlns:p14="http://schemas.microsoft.com/office/powerpoint/2010/main" val="2830908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However only about 40% are collecting any type of reuse statistics with the most common method for collecting this data being through “social media metrics”.</a:t>
            </a:r>
          </a:p>
          <a:p>
            <a:pPr rtl="0" fontAlgn="base"/>
            <a:r>
              <a:rPr lang="en-US" sz="1200" b="0" i="0" u="none" strike="noStrike" kern="1200" dirty="0">
                <a:solidFill>
                  <a:schemeClr val="tx1"/>
                </a:solidFill>
                <a:effectLst/>
                <a:latin typeface="+mn-lt"/>
                <a:ea typeface="+mn-ea"/>
                <a:cs typeface="+mn-cs"/>
              </a:rPr>
              <a:t>Reasons for not collecting reuse data were striking, with the most cited reason for not collecting being a lack of an accepted methodology or system for collecting data, followed by lack of time and staff.</a:t>
            </a:r>
          </a:p>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16</a:t>
            </a:fld>
            <a:endParaRPr lang="en-US"/>
          </a:p>
        </p:txBody>
      </p:sp>
    </p:spTree>
    <p:extLst>
      <p:ext uri="{BB962C8B-B14F-4D97-AF65-F5344CB8AC3E}">
        <p14:creationId xmlns:p14="http://schemas.microsoft.com/office/powerpoint/2010/main" val="70748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Ensuring assessment metrics demonstrate impact </a:t>
            </a:r>
          </a:p>
          <a:p>
            <a:pPr marL="171450" indent="-171450">
              <a:buFont typeface="Arial" panose="020B0604020202020204" pitchFamily="34" charset="0"/>
              <a:buChar char="•"/>
            </a:pPr>
            <a:r>
              <a:rPr lang="en-US" dirty="0"/>
              <a:t>Providing training on how to  </a:t>
            </a:r>
          </a:p>
          <a:p>
            <a:pPr marL="628650" lvl="1" indent="-171450">
              <a:buFont typeface="Arial" panose="020B0604020202020204" pitchFamily="34" charset="0"/>
              <a:buChar char="•"/>
            </a:pPr>
            <a:r>
              <a:rPr lang="en-US" dirty="0"/>
              <a:t>Gather reuse statistics</a:t>
            </a:r>
          </a:p>
          <a:p>
            <a:pPr marL="628650" lvl="1" indent="-171450">
              <a:buFont typeface="Arial" panose="020B0604020202020204" pitchFamily="34" charset="0"/>
              <a:buChar char="•"/>
            </a:pPr>
            <a:r>
              <a:rPr lang="en-US" dirty="0"/>
              <a:t>Gather use statistics (or standardize appropriate use statistics)</a:t>
            </a:r>
          </a:p>
          <a:p>
            <a:pPr marL="628650" lvl="1" indent="-171450">
              <a:buFont typeface="Arial" panose="020B0604020202020204" pitchFamily="34" charset="0"/>
              <a:buChar char="•"/>
            </a:pPr>
            <a:r>
              <a:rPr lang="en-US" dirty="0"/>
              <a:t>Advocate through metrics for greater staffing and funding to address needs</a:t>
            </a:r>
          </a:p>
          <a:p>
            <a:pPr marL="628650" lvl="1" indent="-171450">
              <a:buFont typeface="Arial" panose="020B0604020202020204" pitchFamily="34" charset="0"/>
              <a:buChar char="•"/>
            </a:pPr>
            <a:r>
              <a:rPr lang="en-US" dirty="0"/>
              <a:t>Convert metrics into impact statements/make metrics personally impactful</a:t>
            </a:r>
          </a:p>
          <a:p>
            <a:pPr marL="171450" lvl="0" indent="-171450">
              <a:buFont typeface="Arial" panose="020B0604020202020204" pitchFamily="34" charset="0"/>
              <a:buChar char="•"/>
            </a:pPr>
            <a:r>
              <a:rPr lang="en-US" dirty="0"/>
              <a:t>Developing a conversation around patron privacy</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Technological developments (where possible) that streamline the data collection process for both use and reuse</a:t>
            </a:r>
          </a:p>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17</a:t>
            </a:fld>
            <a:endParaRPr lang="en-US"/>
          </a:p>
        </p:txBody>
      </p:sp>
    </p:spTree>
    <p:extLst>
      <p:ext uri="{BB962C8B-B14F-4D97-AF65-F5344CB8AC3E}">
        <p14:creationId xmlns:p14="http://schemas.microsoft.com/office/powerpoint/2010/main" val="3005063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dirty="0">
                <a:solidFill>
                  <a:schemeClr val="tx1"/>
                </a:solidFill>
                <a:effectLst/>
                <a:latin typeface="+mn-lt"/>
                <a:ea typeface="+mn-ea"/>
                <a:cs typeface="+mn-cs"/>
              </a:rPr>
              <a:t>And the key recommendation from surv</a:t>
            </a:r>
            <a:r>
              <a:rPr lang="en-US" dirty="0"/>
              <a:t>ey responses was: developing standards and best practices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Nearly all of our respondents wanted some sort of standard that indicates what metrics to use and how to collect that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Also considerable interest in developing a shared database of metrics, to help look at trends on the larger scale and show impact of CHOs in the aggregate  </a:t>
            </a:r>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18</a:t>
            </a:fld>
            <a:endParaRPr lang="en-US"/>
          </a:p>
        </p:txBody>
      </p:sp>
    </p:spTree>
    <p:extLst>
      <p:ext uri="{BB962C8B-B14F-4D97-AF65-F5344CB8AC3E}">
        <p14:creationId xmlns:p14="http://schemas.microsoft.com/office/powerpoint/2010/main" val="278368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initial survey will be of huge benefit after a toolkit that includes best practices has been created, because we can then measure how far we’ve come as a community to address the issues cited here.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Our primary “lesson learned” from this initial survey construction was NO FREE TEXT unless there is absolutely no other way to answer a question. </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Unfortunately, we ended up having to toss out several questions that relied on free-text answers – respondents didn’t interpret the questions in the way we intended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Next Steps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Continue to collect and analyze our focus group data</a:t>
            </a:r>
          </a:p>
          <a:p>
            <a:pPr marL="171450" lvl="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19</a:t>
            </a:fld>
            <a:endParaRPr lang="en-US"/>
          </a:p>
        </p:txBody>
      </p:sp>
    </p:spTree>
    <p:extLst>
      <p:ext uri="{BB962C8B-B14F-4D97-AF65-F5344CB8AC3E}">
        <p14:creationId xmlns:p14="http://schemas.microsoft.com/office/powerpoint/2010/main" val="202595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5</a:t>
            </a:fld>
            <a:endParaRPr lang="en-US"/>
          </a:p>
        </p:txBody>
      </p:sp>
    </p:spTree>
    <p:extLst>
      <p:ext uri="{BB962C8B-B14F-4D97-AF65-F5344CB8AC3E}">
        <p14:creationId xmlns:p14="http://schemas.microsoft.com/office/powerpoint/2010/main" val="84734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I get too much farther, I’m briefly going to touch on definitions.</a:t>
            </a:r>
          </a:p>
          <a:p>
            <a:pPr marL="171450" indent="-171450">
              <a:buFont typeface="Arial" panose="020B0604020202020204" pitchFamily="34" charset="0"/>
              <a:buChar char="•"/>
            </a:pPr>
            <a:r>
              <a:rPr lang="en-US" dirty="0"/>
              <a:t>You may be asking, what is the difference between use and reuse metrics? *Is* there a difference?</a:t>
            </a:r>
          </a:p>
          <a:p>
            <a:pPr marL="628650" lvl="1" indent="-171450">
              <a:buFont typeface="Arial" panose="020B0604020202020204" pitchFamily="34" charset="0"/>
              <a:buChar char="•"/>
            </a:pPr>
            <a:r>
              <a:rPr lang="en-US" dirty="0"/>
              <a:t>We believe there is which is why we’re doing this project</a:t>
            </a:r>
          </a:p>
          <a:p>
            <a:pPr marL="628650" lvl="1" indent="-171450">
              <a:buFont typeface="Arial" panose="020B0604020202020204" pitchFamily="34" charset="0"/>
              <a:buChar char="•"/>
            </a:pPr>
            <a:r>
              <a:rPr lang="en-US" dirty="0"/>
              <a:t>But the difference isn’t necessarily clear -  and there are certainly not community-wide accepted definitions.</a:t>
            </a:r>
          </a:p>
          <a:p>
            <a:pPr marL="171450" lvl="0" indent="-171450">
              <a:buFont typeface="Arial" panose="020B0604020202020204" pitchFamily="34" charset="0"/>
              <a:buChar char="•"/>
            </a:pPr>
            <a:r>
              <a:rPr lang="en-US" dirty="0"/>
              <a:t>So we came up with our own  for the purposes of this project. </a:t>
            </a:r>
          </a:p>
          <a:p>
            <a:pPr marL="171450" lvl="0" indent="-171450">
              <a:buFont typeface="Arial" panose="020B0604020202020204" pitchFamily="34" charset="0"/>
              <a:buChar char="•"/>
            </a:pPr>
            <a:r>
              <a:rPr lang="en-US" dirty="0"/>
              <a:t>To be clear, we are not married to these definitions. We developed them as starting points for discussion. </a:t>
            </a:r>
          </a:p>
          <a:p>
            <a:pPr marL="628650" lvl="1" indent="-171450">
              <a:buFont typeface="Arial" panose="020B0604020202020204" pitchFamily="34" charset="0"/>
              <a:buChar char="•"/>
            </a:pPr>
            <a:r>
              <a:rPr lang="en-US" dirty="0"/>
              <a:t>Part of what we hope to do during the course of this project is to refine these definitions with the input we’ve received from our focus groups.</a:t>
            </a:r>
          </a:p>
        </p:txBody>
      </p:sp>
      <p:sp>
        <p:nvSpPr>
          <p:cNvPr id="4" name="Slide Number Placeholder 3"/>
          <p:cNvSpPr>
            <a:spLocks noGrp="1"/>
          </p:cNvSpPr>
          <p:nvPr>
            <p:ph type="sldNum" sz="quarter" idx="10"/>
          </p:nvPr>
        </p:nvSpPr>
        <p:spPr/>
        <p:txBody>
          <a:bodyPr/>
          <a:lstStyle/>
          <a:p>
            <a:fld id="{55B8DC41-AA09-4878-AD08-62191454FE71}" type="slidenum">
              <a:rPr lang="en-US" smtClean="0"/>
              <a:t>8</a:t>
            </a:fld>
            <a:endParaRPr lang="en-US"/>
          </a:p>
        </p:txBody>
      </p:sp>
    </p:spTree>
    <p:extLst>
      <p:ext uri="{BB962C8B-B14F-4D97-AF65-F5344CB8AC3E}">
        <p14:creationId xmlns:p14="http://schemas.microsoft.com/office/powerpoint/2010/main" val="314549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defined use as: “Discovering and browsing objects in a digital library, often described as “clicks” or “downloads,” without knowing the specific context for this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Examples of this would be: basic web analytics such as clicks and (unmediated) downloads of course. Unmediated here meaning the resource can be downloaded by a user without requesting/needing to request permission.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web traffic information, IP address location, referrals from specific sites,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in no way an exhaustive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9</a:t>
            </a:fld>
            <a:endParaRPr lang="en-US"/>
          </a:p>
        </p:txBody>
      </p:sp>
    </p:spTree>
    <p:extLst>
      <p:ext uri="{BB962C8B-B14F-4D97-AF65-F5344CB8AC3E}">
        <p14:creationId xmlns:p14="http://schemas.microsoft.com/office/powerpoint/2010/main" val="228756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we defined reuse as: “how often and in what ways digital library materials are utilized and repurposed. In this definition, we do know the context of the use.”</a:t>
            </a:r>
          </a:p>
          <a:p>
            <a:pPr marL="171450" indent="-171450">
              <a:buFont typeface="Arial" panose="020B0604020202020204" pitchFamily="34" charset="0"/>
              <a:buChar char="•"/>
            </a:pPr>
            <a:r>
              <a:rPr lang="en-US" dirty="0"/>
              <a:t>And examples of this would be: logged requests for images, reverse image lookup information, citation metrics of data and/or digital collection materials, inclusion of digital collection materials in an external dataset (e.g. HTRC datasets or curated Internet Archive user collections), remixing songs, mashups of two or more songs, creating memes, sharing on social media.</a:t>
            </a:r>
          </a:p>
          <a:p>
            <a:pPr marL="171450" indent="-171450">
              <a:buFont typeface="Arial" panose="020B0604020202020204" pitchFamily="34" charset="0"/>
              <a:buChar char="•"/>
            </a:pPr>
            <a:r>
              <a:rPr lang="en-US" dirty="0"/>
              <a:t>Again, this is by no means an exhaustive list or even finalized definition. But it’s the stepping off point.</a:t>
            </a:r>
          </a:p>
          <a:p>
            <a:pPr marL="171450" indent="-171450">
              <a:buFont typeface="Arial" panose="020B0604020202020204" pitchFamily="34" charset="0"/>
              <a:buChar char="•"/>
            </a:pPr>
            <a:r>
              <a:rPr lang="en-US" dirty="0"/>
              <a:t>Alright, since we have use vs. reuse all sorted, lets move on.</a:t>
            </a:r>
          </a:p>
        </p:txBody>
      </p:sp>
      <p:sp>
        <p:nvSpPr>
          <p:cNvPr id="4" name="Slide Number Placeholder 3"/>
          <p:cNvSpPr>
            <a:spLocks noGrp="1"/>
          </p:cNvSpPr>
          <p:nvPr>
            <p:ph type="sldNum" sz="quarter" idx="10"/>
          </p:nvPr>
        </p:nvSpPr>
        <p:spPr/>
        <p:txBody>
          <a:bodyPr/>
          <a:lstStyle/>
          <a:p>
            <a:fld id="{55B8DC41-AA09-4878-AD08-62191454FE71}" type="slidenum">
              <a:rPr lang="en-US" smtClean="0"/>
              <a:t>10</a:t>
            </a:fld>
            <a:endParaRPr lang="en-US"/>
          </a:p>
        </p:txBody>
      </p:sp>
    </p:spTree>
    <p:extLst>
      <p:ext uri="{BB962C8B-B14F-4D97-AF65-F5344CB8AC3E}">
        <p14:creationId xmlns:p14="http://schemas.microsoft.com/office/powerpoint/2010/main" val="83385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great and all but how does this relate to metadata at all???</a:t>
            </a:r>
          </a:p>
          <a:p>
            <a:pPr marL="171450" indent="-171450">
              <a:buFont typeface="Arial" panose="020B0604020202020204" pitchFamily="34" charset="0"/>
              <a:buChar char="•"/>
            </a:pPr>
            <a:r>
              <a:rPr lang="en-US" dirty="0"/>
              <a:t>First of all, metadata is data even if we don’t usually think of it that way.</a:t>
            </a:r>
          </a:p>
          <a:p>
            <a:pPr marL="628650" lvl="1" indent="-171450">
              <a:buFont typeface="Arial" panose="020B0604020202020204" pitchFamily="34" charset="0"/>
              <a:buChar char="•"/>
            </a:pPr>
            <a:r>
              <a:rPr lang="en-US" dirty="0"/>
              <a:t>Digital collection metadata, linked data vocabularies, MARC catalog records, etc.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Second, in addition to the main “content”, metadata also sometimes has information that can be used in original/transformative ways.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How is metadata reused?</a:t>
            </a:r>
            <a:endParaRPr lang="en-US" dirty="0"/>
          </a:p>
          <a:p>
            <a:pPr marL="628650" lvl="1" indent="-171450">
              <a:buFont typeface="Arial" panose="020B0604020202020204" pitchFamily="34" charset="0"/>
              <a:buChar char="•"/>
            </a:pPr>
            <a:r>
              <a:rPr lang="en-US" dirty="0"/>
              <a:t>Used in DH projects: maps, timelines, text analysis</a:t>
            </a:r>
          </a:p>
          <a:p>
            <a:pPr marL="628650" lvl="1" indent="-171450">
              <a:buFont typeface="Arial" panose="020B0604020202020204" pitchFamily="34" charset="0"/>
              <a:buChar char="•"/>
            </a:pPr>
            <a:r>
              <a:rPr lang="en-US" dirty="0"/>
              <a:t>Converting MARC records describing print materials into Dublin Core XML describing a digitized version</a:t>
            </a:r>
          </a:p>
          <a:p>
            <a:pPr marL="628650" lvl="1" indent="-171450">
              <a:buFont typeface="Arial" panose="020B0604020202020204" pitchFamily="34" charset="0"/>
              <a:buChar char="•"/>
            </a:pPr>
            <a:r>
              <a:rPr lang="en-US" dirty="0"/>
              <a:t>Among others that I haven’t thought of </a:t>
            </a:r>
          </a:p>
          <a:p>
            <a:pPr marL="171450" lvl="0" indent="-171450">
              <a:buFont typeface="Arial" panose="020B0604020202020204" pitchFamily="34" charset="0"/>
              <a:buChar char="•"/>
            </a:pPr>
            <a:r>
              <a:rPr lang="en-US" dirty="0"/>
              <a:t>I want to reiterate that none of these definitions or example instances of reuse are set in stone. If you disagree with anything, please tell us! (Preferably in an email so we don’t forget)</a:t>
            </a:r>
          </a:p>
        </p:txBody>
      </p:sp>
      <p:sp>
        <p:nvSpPr>
          <p:cNvPr id="4" name="Slide Number Placeholder 3"/>
          <p:cNvSpPr>
            <a:spLocks noGrp="1"/>
          </p:cNvSpPr>
          <p:nvPr>
            <p:ph type="sldNum" sz="quarter" idx="10"/>
          </p:nvPr>
        </p:nvSpPr>
        <p:spPr/>
        <p:txBody>
          <a:bodyPr/>
          <a:lstStyle/>
          <a:p>
            <a:fld id="{55B8DC41-AA09-4878-AD08-62191454FE71}" type="slidenum">
              <a:rPr lang="en-US" smtClean="0"/>
              <a:t>11</a:t>
            </a:fld>
            <a:endParaRPr lang="en-US"/>
          </a:p>
        </p:txBody>
      </p:sp>
    </p:spTree>
    <p:extLst>
      <p:ext uri="{BB962C8B-B14F-4D97-AF65-F5344CB8AC3E}">
        <p14:creationId xmlns:p14="http://schemas.microsoft.com/office/powerpoint/2010/main" val="214930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We’re fully in the midst of the data collection process</a:t>
            </a:r>
          </a:p>
          <a:p>
            <a:pPr marL="171450" indent="-171450">
              <a:buFont typeface="Arial" panose="020B0604020202020204" pitchFamily="34" charset="0"/>
              <a:buChar char="•"/>
            </a:pPr>
            <a:r>
              <a:rPr lang="en-US" dirty="0"/>
              <a:t>So far, we’ve completed initial analysis of the first survey and have collected data from one round of in-person focus groups. </a:t>
            </a:r>
          </a:p>
          <a:p>
            <a:pPr marL="171450" indent="-171450">
              <a:buFont typeface="Arial" panose="020B0604020202020204" pitchFamily="34" charset="0"/>
              <a:buChar char="•"/>
            </a:pPr>
            <a:r>
              <a:rPr lang="en-US" dirty="0"/>
              <a:t>The second round of in-person focus groups is scheduled to take place at the tail end of Code4Lib2018 later this week</a:t>
            </a:r>
          </a:p>
        </p:txBody>
      </p:sp>
      <p:sp>
        <p:nvSpPr>
          <p:cNvPr id="4" name="Slide Number Placeholder 3"/>
          <p:cNvSpPr>
            <a:spLocks noGrp="1"/>
          </p:cNvSpPr>
          <p:nvPr>
            <p:ph type="sldNum" sz="quarter" idx="10"/>
          </p:nvPr>
        </p:nvSpPr>
        <p:spPr/>
        <p:txBody>
          <a:bodyPr/>
          <a:lstStyle/>
          <a:p>
            <a:fld id="{55B8DC41-AA09-4878-AD08-62191454FE71}" type="slidenum">
              <a:rPr lang="en-US" smtClean="0"/>
              <a:t>12</a:t>
            </a:fld>
            <a:endParaRPr lang="en-US"/>
          </a:p>
        </p:txBody>
      </p:sp>
    </p:spTree>
    <p:extLst>
      <p:ext uri="{BB962C8B-B14F-4D97-AF65-F5344CB8AC3E}">
        <p14:creationId xmlns:p14="http://schemas.microsoft.com/office/powerpoint/2010/main" val="319300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Unfortunately we’re still analyzing the data from the first round of in-person and virtual focus groups, so I won’t be presenting takeaways from that </a:t>
            </a:r>
          </a:p>
          <a:p>
            <a:pPr marL="171450" indent="-171450">
              <a:buFont typeface="Arial" panose="020B0604020202020204" pitchFamily="34" charset="0"/>
              <a:buChar char="•"/>
            </a:pPr>
            <a:r>
              <a:rPr lang="en-US" dirty="0"/>
              <a:t>BUT I do have some high-level takeaways for you from the first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purpose of the first survey was to give the project team a baseline understanding of current assessment practices among a diversity of digital library institutions and communities, with a focus on what barriers to reuse assessment exist.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We asked Qs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If organizations assessed reuse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If </a:t>
            </a:r>
            <a:r>
              <a:rPr lang="en-US" dirty="0"/>
              <a:t>they don’t assess/track reuse, what is preventing them from doing 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they are assessing reuse, what metrics are they collecting and 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then finally, what kinds of resources would help practitioners to implement reuse assessment? </a:t>
            </a:r>
          </a:p>
          <a:p>
            <a:pPr marL="1085850" lvl="2" indent="-171450">
              <a:buFont typeface="Arial" panose="020B0604020202020204" pitchFamily="34" charset="0"/>
              <a:buChar char="•"/>
            </a:pPr>
            <a:r>
              <a:rPr lang="en-US" dirty="0"/>
              <a:t>Tool suggestions, how-to guides, training opportunities, money and personnel (can’t do anything for that, sorry)</a:t>
            </a:r>
          </a:p>
          <a:p>
            <a:pPr marL="171450" lvl="0" indent="-171450">
              <a:buFont typeface="Arial" panose="020B0604020202020204" pitchFamily="34" charset="0"/>
              <a:buChar char="•"/>
            </a:pPr>
            <a:r>
              <a:rPr lang="en-US" dirty="0"/>
              <a:t>We used very preliminary survey results to help come up with discussion questions for our focus groups </a:t>
            </a:r>
          </a:p>
        </p:txBody>
      </p:sp>
      <p:sp>
        <p:nvSpPr>
          <p:cNvPr id="4" name="Slide Number Placeholder 3"/>
          <p:cNvSpPr>
            <a:spLocks noGrp="1"/>
          </p:cNvSpPr>
          <p:nvPr>
            <p:ph type="sldNum" sz="quarter" idx="10"/>
          </p:nvPr>
        </p:nvSpPr>
        <p:spPr/>
        <p:txBody>
          <a:bodyPr/>
          <a:lstStyle/>
          <a:p>
            <a:fld id="{55B8DC41-AA09-4878-AD08-62191454FE71}" type="slidenum">
              <a:rPr lang="en-US" smtClean="0"/>
              <a:t>13</a:t>
            </a:fld>
            <a:endParaRPr lang="en-US"/>
          </a:p>
        </p:txBody>
      </p:sp>
    </p:spTree>
    <p:extLst>
      <p:ext uri="{BB962C8B-B14F-4D97-AF65-F5344CB8AC3E}">
        <p14:creationId xmlns:p14="http://schemas.microsoft.com/office/powerpoint/2010/main" val="272154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survey had 19 questions, 409 respondents, and of that initial data set, 302 surveys were deemed to be part of the usable data set.	</a:t>
            </a:r>
            <a:endParaRPr lang="en-US" dirty="0"/>
          </a:p>
          <a:p>
            <a:pPr marL="171450" indent="-171450">
              <a:buFont typeface="Arial" panose="020B0604020202020204" pitchFamily="34" charset="0"/>
              <a:buChar char="•"/>
            </a:pPr>
            <a:r>
              <a:rPr lang="en-US" dirty="0"/>
              <a:t>Respondents were primarily from libraries in academic institutions, however thirty percent of respondents were from institutions that served under-represented groups.</a:t>
            </a:r>
          </a:p>
          <a:p>
            <a:pPr marL="628650" lvl="1" indent="-171450">
              <a:buFont typeface="Arial" panose="020B0604020202020204" pitchFamily="34" charset="0"/>
              <a:buChar char="•"/>
            </a:pPr>
            <a:r>
              <a:rPr lang="en-US" dirty="0"/>
              <a:t>Including respondents who self-identified their organization as being part of an:</a:t>
            </a:r>
          </a:p>
          <a:p>
            <a:pPr marL="1085850" lvl="2" indent="-171450">
              <a:buFont typeface="Arial" panose="020B0604020202020204" pitchFamily="34" charset="0"/>
              <a:buChar char="•"/>
            </a:pPr>
            <a:r>
              <a:rPr lang="en-US" dirty="0"/>
              <a:t>HBCU, Hispanic-serving institution</a:t>
            </a:r>
          </a:p>
          <a:p>
            <a:pPr marL="1085850" lvl="2" indent="-171450">
              <a:buFont typeface="Arial" panose="020B0604020202020204" pitchFamily="34" charset="0"/>
              <a:buChar char="•"/>
            </a:pPr>
            <a:r>
              <a:rPr lang="en-US" dirty="0"/>
              <a:t>Tribal institution (Library, Archives, Museum) </a:t>
            </a:r>
          </a:p>
          <a:p>
            <a:pPr marL="1085850" lvl="2" indent="-171450">
              <a:buFont typeface="Arial" panose="020B0604020202020204" pitchFamily="34" charset="0"/>
              <a:buChar char="•"/>
            </a:pPr>
            <a:r>
              <a:rPr lang="en-US" dirty="0"/>
              <a:t>And a part of the National Library Service for the Blind and Physically Disabled Network</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5B8DC41-AA09-4878-AD08-62191454FE71}" type="slidenum">
              <a:rPr lang="en-US" smtClean="0"/>
              <a:t>14</a:t>
            </a:fld>
            <a:endParaRPr lang="en-US"/>
          </a:p>
        </p:txBody>
      </p:sp>
    </p:spTree>
    <p:extLst>
      <p:ext uri="{BB962C8B-B14F-4D97-AF65-F5344CB8AC3E}">
        <p14:creationId xmlns:p14="http://schemas.microsoft.com/office/powerpoint/2010/main" val="2274476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3511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199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38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26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34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81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8789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4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0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70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1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1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3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99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35886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37897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90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47598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euse.diglib.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use.diglib.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C40C7-29EF-48ED-BDBB-D25635CB5E03}"/>
              </a:ext>
            </a:extLst>
          </p:cNvPr>
          <p:cNvSpPr>
            <a:spLocks noGrp="1"/>
          </p:cNvSpPr>
          <p:nvPr>
            <p:ph type="ctrTitle"/>
          </p:nvPr>
        </p:nvSpPr>
        <p:spPr/>
        <p:txBody>
          <a:bodyPr>
            <a:normAutofit fontScale="90000"/>
          </a:bodyPr>
          <a:lstStyle/>
          <a:p>
            <a:r>
              <a:rPr lang="en-US" dirty="0"/>
              <a:t>Developing a framework for assessing use and reuse</a:t>
            </a:r>
          </a:p>
        </p:txBody>
      </p:sp>
      <p:sp>
        <p:nvSpPr>
          <p:cNvPr id="3" name="Subtitle 2">
            <a:extLst>
              <a:ext uri="{FF2B5EF4-FFF2-40B4-BE49-F238E27FC236}">
                <a16:creationId xmlns:a16="http://schemas.microsoft.com/office/drawing/2014/main" xmlns="" id="{36C6DC74-7C42-4A49-B9DE-7703209A34A3}"/>
              </a:ext>
            </a:extLst>
          </p:cNvPr>
          <p:cNvSpPr>
            <a:spLocks noGrp="1"/>
          </p:cNvSpPr>
          <p:nvPr>
            <p:ph type="subTitle" idx="1"/>
          </p:nvPr>
        </p:nvSpPr>
        <p:spPr/>
        <p:txBody>
          <a:bodyPr>
            <a:normAutofit/>
          </a:bodyPr>
          <a:lstStyle/>
          <a:p>
            <a:r>
              <a:rPr lang="en-US" dirty="0"/>
              <a:t>Ayla Stein, Genya O’Gara, Santi Thompson, Elizabeth Kelly, Caroline Muglia, and Liz Woolcott</a:t>
            </a:r>
          </a:p>
        </p:txBody>
      </p:sp>
    </p:spTree>
    <p:extLst>
      <p:ext uri="{BB962C8B-B14F-4D97-AF65-F5344CB8AC3E}">
        <p14:creationId xmlns:p14="http://schemas.microsoft.com/office/powerpoint/2010/main" val="130414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90DACF-A1A9-4EB8-BBC6-8042A52DF5EA}"/>
              </a:ext>
            </a:extLst>
          </p:cNvPr>
          <p:cNvSpPr>
            <a:spLocks noGrp="1"/>
          </p:cNvSpPr>
          <p:nvPr>
            <p:ph type="title"/>
          </p:nvPr>
        </p:nvSpPr>
        <p:spPr/>
        <p:txBody>
          <a:bodyPr/>
          <a:lstStyle/>
          <a:p>
            <a:r>
              <a:rPr lang="en-US" dirty="0"/>
              <a:t>Use vs. Reuse: What’s the difference? - 3</a:t>
            </a:r>
          </a:p>
        </p:txBody>
      </p:sp>
      <p:sp>
        <p:nvSpPr>
          <p:cNvPr id="3" name="Content Placeholder 2">
            <a:extLst>
              <a:ext uri="{FF2B5EF4-FFF2-40B4-BE49-F238E27FC236}">
                <a16:creationId xmlns:a16="http://schemas.microsoft.com/office/drawing/2014/main" xmlns="" id="{AEA8FC4F-A1C1-429F-A3B0-47A22DA13E5E}"/>
              </a:ext>
            </a:extLst>
          </p:cNvPr>
          <p:cNvSpPr>
            <a:spLocks noGrp="1"/>
          </p:cNvSpPr>
          <p:nvPr>
            <p:ph sz="half" idx="1"/>
          </p:nvPr>
        </p:nvSpPr>
        <p:spPr/>
        <p:txBody>
          <a:bodyPr>
            <a:normAutofit fontScale="92500" lnSpcReduction="10000"/>
          </a:bodyPr>
          <a:lstStyle/>
          <a:p>
            <a:pPr marL="0" indent="0">
              <a:buNone/>
            </a:pPr>
            <a:r>
              <a:rPr lang="en-US" b="1" dirty="0"/>
              <a:t>Reuse</a:t>
            </a:r>
            <a:r>
              <a:rPr lang="en-US" dirty="0"/>
              <a:t>: how often and in what ways digital library materials are utilized and repurposed. In this definition, we do know the context of the use. </a:t>
            </a:r>
          </a:p>
          <a:p>
            <a:endParaRPr lang="en-US" dirty="0"/>
          </a:p>
        </p:txBody>
      </p:sp>
      <p:sp>
        <p:nvSpPr>
          <p:cNvPr id="4" name="Content Placeholder 3">
            <a:extLst>
              <a:ext uri="{FF2B5EF4-FFF2-40B4-BE49-F238E27FC236}">
                <a16:creationId xmlns:a16="http://schemas.microsoft.com/office/drawing/2014/main" xmlns="" id="{6A4B482D-6CFF-46F2-AE08-795052D9B1C0}"/>
              </a:ext>
            </a:extLst>
          </p:cNvPr>
          <p:cNvSpPr>
            <a:spLocks noGrp="1"/>
          </p:cNvSpPr>
          <p:nvPr>
            <p:ph sz="half" idx="2"/>
          </p:nvPr>
        </p:nvSpPr>
        <p:spPr/>
        <p:txBody>
          <a:bodyPr>
            <a:normAutofit fontScale="92500" lnSpcReduction="10000"/>
          </a:bodyPr>
          <a:lstStyle/>
          <a:p>
            <a:pPr marL="0" indent="0">
              <a:buNone/>
            </a:pPr>
            <a:r>
              <a:rPr lang="en-US" b="1" dirty="0"/>
              <a:t>Assessment examples</a:t>
            </a:r>
            <a:r>
              <a:rPr lang="en-US" dirty="0"/>
              <a:t>: log requests for images, reverse image lookup information, citation metrics of data and/or digital collection materials, inclusion of digital collection materials in an external dataset (e.g. HTRC datasets or curated Internet Archive user collections), remixing songs, mashups of two or more songs, creating memes, sharing on social media</a:t>
            </a:r>
          </a:p>
          <a:p>
            <a:endParaRPr lang="en-US" dirty="0"/>
          </a:p>
        </p:txBody>
      </p:sp>
    </p:spTree>
    <p:extLst>
      <p:ext uri="{BB962C8B-B14F-4D97-AF65-F5344CB8AC3E}">
        <p14:creationId xmlns:p14="http://schemas.microsoft.com/office/powerpoint/2010/main" val="60987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6593D-6FD9-4AEE-9A29-916FC0F16158}"/>
              </a:ext>
            </a:extLst>
          </p:cNvPr>
          <p:cNvSpPr>
            <a:spLocks noGrp="1"/>
          </p:cNvSpPr>
          <p:nvPr>
            <p:ph type="title"/>
          </p:nvPr>
        </p:nvSpPr>
        <p:spPr/>
        <p:txBody>
          <a:bodyPr/>
          <a:lstStyle/>
          <a:p>
            <a:r>
              <a:rPr lang="en-US" dirty="0"/>
              <a:t>OK, how does metadata fit into this?</a:t>
            </a:r>
          </a:p>
        </p:txBody>
      </p:sp>
      <p:sp>
        <p:nvSpPr>
          <p:cNvPr id="3" name="Content Placeholder 2">
            <a:extLst>
              <a:ext uri="{FF2B5EF4-FFF2-40B4-BE49-F238E27FC236}">
                <a16:creationId xmlns:a16="http://schemas.microsoft.com/office/drawing/2014/main" xmlns="" id="{492B809E-C7C8-4146-BB20-3AD9F3B49B94}"/>
              </a:ext>
            </a:extLst>
          </p:cNvPr>
          <p:cNvSpPr>
            <a:spLocks noGrp="1"/>
          </p:cNvSpPr>
          <p:nvPr>
            <p:ph idx="1"/>
          </p:nvPr>
        </p:nvSpPr>
        <p:spPr/>
        <p:txBody>
          <a:bodyPr>
            <a:normAutofit lnSpcReduction="10000"/>
          </a:bodyPr>
          <a:lstStyle/>
          <a:p>
            <a:r>
              <a:rPr lang="en-US" dirty="0"/>
              <a:t>We’re considering all types of (digital) data</a:t>
            </a:r>
          </a:p>
          <a:p>
            <a:r>
              <a:rPr lang="en-US" dirty="0"/>
              <a:t>Metadata = Data</a:t>
            </a:r>
          </a:p>
          <a:p>
            <a:pPr lvl="1"/>
            <a:r>
              <a:rPr lang="en-US" dirty="0"/>
              <a:t>Digital collection metadata, linked data vocabularies, catalog records, etc. </a:t>
            </a:r>
          </a:p>
          <a:p>
            <a:r>
              <a:rPr lang="en-US" dirty="0"/>
              <a:t>How is metadata reused?</a:t>
            </a:r>
          </a:p>
          <a:p>
            <a:pPr lvl="1"/>
            <a:r>
              <a:rPr lang="en-US" dirty="0"/>
              <a:t>DH projects: maps, timelines, text analysis</a:t>
            </a:r>
          </a:p>
          <a:p>
            <a:pPr lvl="1"/>
            <a:r>
              <a:rPr lang="en-US" dirty="0"/>
              <a:t>Repurposing catalog records for digital materials</a:t>
            </a:r>
          </a:p>
          <a:p>
            <a:pPr lvl="1"/>
            <a:r>
              <a:rPr lang="en-US" dirty="0"/>
              <a:t>Others</a:t>
            </a:r>
          </a:p>
          <a:p>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00024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88236-8694-4CEE-AD03-1964CAA0F023}"/>
              </a:ext>
            </a:extLst>
          </p:cNvPr>
          <p:cNvSpPr>
            <a:spLocks noGrp="1"/>
          </p:cNvSpPr>
          <p:nvPr>
            <p:ph type="title"/>
          </p:nvPr>
        </p:nvSpPr>
        <p:spPr/>
        <p:txBody>
          <a:bodyPr/>
          <a:lstStyle/>
          <a:p>
            <a:r>
              <a:rPr lang="en-US" dirty="0"/>
              <a:t>The Road So Far</a:t>
            </a:r>
          </a:p>
        </p:txBody>
      </p:sp>
      <p:sp>
        <p:nvSpPr>
          <p:cNvPr id="3" name="Content Placeholder 2">
            <a:extLst>
              <a:ext uri="{FF2B5EF4-FFF2-40B4-BE49-F238E27FC236}">
                <a16:creationId xmlns:a16="http://schemas.microsoft.com/office/drawing/2014/main" xmlns="" id="{04EEF7DA-4CDC-4437-9FFE-A55B281BD4D8}"/>
              </a:ext>
            </a:extLst>
          </p:cNvPr>
          <p:cNvSpPr>
            <a:spLocks noGrp="1"/>
          </p:cNvSpPr>
          <p:nvPr>
            <p:ph idx="1"/>
          </p:nvPr>
        </p:nvSpPr>
        <p:spPr/>
        <p:txBody>
          <a:bodyPr/>
          <a:lstStyle/>
          <a:p>
            <a:pPr>
              <a:lnSpc>
                <a:spcPct val="150000"/>
              </a:lnSpc>
              <a:buFont typeface="Wingdings" panose="05000000000000000000" pitchFamily="2" charset="2"/>
              <a:buChar char="ü"/>
            </a:pPr>
            <a:r>
              <a:rPr lang="en-US" dirty="0"/>
              <a:t>Initial survey – Complete</a:t>
            </a:r>
          </a:p>
          <a:p>
            <a:pPr>
              <a:lnSpc>
                <a:spcPct val="150000"/>
              </a:lnSpc>
              <a:buFont typeface="Wingdings" panose="05000000000000000000" pitchFamily="2" charset="2"/>
              <a:buChar char="ü"/>
            </a:pPr>
            <a:r>
              <a:rPr lang="en-US" dirty="0"/>
              <a:t>In-person focus groups (2 sessions, 1 round) – 2nd round @ C4L 2018</a:t>
            </a:r>
          </a:p>
          <a:p>
            <a:pPr>
              <a:lnSpc>
                <a:spcPct val="150000"/>
              </a:lnSpc>
            </a:pPr>
            <a:r>
              <a:rPr lang="en-US" dirty="0"/>
              <a:t>Virtual focus groups (2 sessions,  1 round) – 2nd round in March</a:t>
            </a:r>
          </a:p>
          <a:p>
            <a:pPr>
              <a:lnSpc>
                <a:spcPct val="150000"/>
              </a:lnSpc>
            </a:pPr>
            <a:r>
              <a:rPr lang="en-US" dirty="0"/>
              <a:t>Final survey – Informed by focus group data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0720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CEFA5-44CC-46B3-879F-509E845338AA}"/>
              </a:ext>
            </a:extLst>
          </p:cNvPr>
          <p:cNvSpPr>
            <a:spLocks noGrp="1"/>
          </p:cNvSpPr>
          <p:nvPr>
            <p:ph type="title"/>
          </p:nvPr>
        </p:nvSpPr>
        <p:spPr/>
        <p:txBody>
          <a:bodyPr/>
          <a:lstStyle/>
          <a:p>
            <a:r>
              <a:rPr lang="en-US" dirty="0"/>
              <a:t>The (first) Survey</a:t>
            </a:r>
          </a:p>
        </p:txBody>
      </p:sp>
      <p:sp>
        <p:nvSpPr>
          <p:cNvPr id="3" name="Content Placeholder 2">
            <a:extLst>
              <a:ext uri="{FF2B5EF4-FFF2-40B4-BE49-F238E27FC236}">
                <a16:creationId xmlns:a16="http://schemas.microsoft.com/office/drawing/2014/main" xmlns="" id="{2B1AA311-3090-498E-B893-E5D125E70011}"/>
              </a:ext>
            </a:extLst>
          </p:cNvPr>
          <p:cNvSpPr>
            <a:spLocks noGrp="1"/>
          </p:cNvSpPr>
          <p:nvPr>
            <p:ph idx="1"/>
          </p:nvPr>
        </p:nvSpPr>
        <p:spPr/>
        <p:txBody>
          <a:bodyPr>
            <a:normAutofit/>
          </a:bodyPr>
          <a:lstStyle/>
          <a:p>
            <a:r>
              <a:rPr lang="en-US" dirty="0"/>
              <a:t>How do cultural heritage organizations (and research institutions) currently assess digital library reuse?</a:t>
            </a:r>
          </a:p>
          <a:p>
            <a:pPr lvl="1"/>
            <a:r>
              <a:rPr lang="en-US" dirty="0"/>
              <a:t>If not, why not? (barriers?)</a:t>
            </a:r>
          </a:p>
          <a:p>
            <a:pPr lvl="1"/>
            <a:r>
              <a:rPr lang="en-US" dirty="0"/>
              <a:t>If yes, why? And what metrics do you collect?</a:t>
            </a:r>
          </a:p>
          <a:p>
            <a:pPr lvl="1"/>
            <a:r>
              <a:rPr lang="en-US" dirty="0"/>
              <a:t>What resources would help you implement reuse assessment? </a:t>
            </a:r>
          </a:p>
          <a:p>
            <a:pPr lvl="2"/>
            <a:r>
              <a:rPr lang="en-US" dirty="0"/>
              <a:t>Tools, how-to guides, training opportunities (money &amp; personnel)</a:t>
            </a:r>
          </a:p>
          <a:p>
            <a:r>
              <a:rPr lang="en-US" dirty="0"/>
              <a:t>Preliminary results helped shape focus group questions</a:t>
            </a:r>
          </a:p>
        </p:txBody>
      </p:sp>
    </p:spTree>
    <p:extLst>
      <p:ext uri="{BB962C8B-B14F-4D97-AF65-F5344CB8AC3E}">
        <p14:creationId xmlns:p14="http://schemas.microsoft.com/office/powerpoint/2010/main" val="389069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0998-6451-49AC-861F-F38014D0D2D0}"/>
              </a:ext>
            </a:extLst>
          </p:cNvPr>
          <p:cNvSpPr>
            <a:spLocks noGrp="1"/>
          </p:cNvSpPr>
          <p:nvPr>
            <p:ph type="title"/>
          </p:nvPr>
        </p:nvSpPr>
        <p:spPr/>
        <p:txBody>
          <a:bodyPr/>
          <a:lstStyle/>
          <a:p>
            <a:r>
              <a:rPr lang="en-US" dirty="0"/>
              <a:t>Some Survey Numbers </a:t>
            </a:r>
          </a:p>
        </p:txBody>
      </p:sp>
      <p:sp>
        <p:nvSpPr>
          <p:cNvPr id="3" name="Content Placeholder 2">
            <a:extLst>
              <a:ext uri="{FF2B5EF4-FFF2-40B4-BE49-F238E27FC236}">
                <a16:creationId xmlns:a16="http://schemas.microsoft.com/office/drawing/2014/main" xmlns="" id="{ACF23A2B-3F4F-46F1-93C8-0664347C7107}"/>
              </a:ext>
            </a:extLst>
          </p:cNvPr>
          <p:cNvSpPr>
            <a:spLocks noGrp="1"/>
          </p:cNvSpPr>
          <p:nvPr>
            <p:ph idx="1"/>
          </p:nvPr>
        </p:nvSpPr>
        <p:spPr>
          <a:xfrm>
            <a:off x="1295401" y="2556932"/>
            <a:ext cx="9601196" cy="2686889"/>
          </a:xfrm>
        </p:spPr>
        <p:txBody>
          <a:bodyPr>
            <a:spAutoFit/>
          </a:bodyPr>
          <a:lstStyle/>
          <a:p>
            <a:r>
              <a:rPr lang="en-US" dirty="0"/>
              <a:t>The survey had 19 questions, 409 respondents, and of that initial data set, 302 surveys were deemed to be part of the usable data set.</a:t>
            </a:r>
          </a:p>
          <a:p>
            <a:pPr lvl="1"/>
            <a:r>
              <a:rPr lang="en-US" dirty="0"/>
              <a:t>Not every respondent answered every question – skip logic</a:t>
            </a:r>
          </a:p>
          <a:p>
            <a:r>
              <a:rPr lang="en-US" dirty="0"/>
              <a:t>Respondents were mostly from academic libraries</a:t>
            </a:r>
          </a:p>
          <a:p>
            <a:r>
              <a:rPr lang="en-US" dirty="0"/>
              <a:t>30% indicated they were from organizations that served under-represented populations.</a:t>
            </a:r>
          </a:p>
        </p:txBody>
      </p:sp>
    </p:spTree>
    <p:extLst>
      <p:ext uri="{BB962C8B-B14F-4D97-AF65-F5344CB8AC3E}">
        <p14:creationId xmlns:p14="http://schemas.microsoft.com/office/powerpoint/2010/main" val="2100693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xmlns="" id="{ED56E41F-B8E0-4D18-B554-FD40260DE0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4">
            <a:extLst>
              <a:ext uri="{FF2B5EF4-FFF2-40B4-BE49-F238E27FC236}">
                <a16:creationId xmlns:a16="http://schemas.microsoft.com/office/drawing/2014/main" xmlns="" id="{2DB31E17-E562-4F82-98D0-858C84120F34}"/>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xmlns="" id="{58BF3B07-5EF6-4E5B-834E-C1398DB60ADA}"/>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xmlns="" id="{3DDA1859-D108-4C60-B38B-C85485AB386A}"/>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xmlns="" id="{E498EA77-084B-43CC-B94D-566F1D8E1EE8}"/>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xmlns="" id="{99B16D3F-47E8-419E-9C4E-ED6FC918FBB0}"/>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6" name="Straight Connector 20">
            <a:extLst>
              <a:ext uri="{FF2B5EF4-FFF2-40B4-BE49-F238E27FC236}">
                <a16:creationId xmlns:a16="http://schemas.microsoft.com/office/drawing/2014/main" xmlns="" id="{FD2308B7-2829-44DD-B213-27EEBDED14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xmlns="" id="{23E937B9-07EE-456A-A31C-41A8866E2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ntent Placeholder 4">
            <a:extLst>
              <a:ext uri="{FF2B5EF4-FFF2-40B4-BE49-F238E27FC236}">
                <a16:creationId xmlns:a16="http://schemas.microsoft.com/office/drawing/2014/main" xmlns="" id="{6B33708D-A9E3-45A9-8221-05652775430D}"/>
              </a:ext>
            </a:extLst>
          </p:cNvPr>
          <p:cNvPicPr>
            <a:picLocks noChangeAspect="1"/>
          </p:cNvPicPr>
          <p:nvPr/>
        </p:nvPicPr>
        <p:blipFill>
          <a:blip r:embed="rId6"/>
          <a:stretch>
            <a:fillRect/>
          </a:stretch>
        </p:blipFill>
        <p:spPr>
          <a:xfrm>
            <a:off x="1412683" y="2118881"/>
            <a:ext cx="5278777" cy="2441433"/>
          </a:xfrm>
          <a:prstGeom prst="rect">
            <a:avLst/>
          </a:prstGeom>
        </p:spPr>
      </p:pic>
      <p:sp>
        <p:nvSpPr>
          <p:cNvPr id="2" name="Title 1">
            <a:extLst>
              <a:ext uri="{FF2B5EF4-FFF2-40B4-BE49-F238E27FC236}">
                <a16:creationId xmlns:a16="http://schemas.microsoft.com/office/drawing/2014/main" xmlns="" id="{AA9730B7-A41C-4449-A09F-0805E3B58DAE}"/>
              </a:ext>
            </a:extLst>
          </p:cNvPr>
          <p:cNvSpPr>
            <a:spLocks noGrp="1"/>
          </p:cNvSpPr>
          <p:nvPr>
            <p:ph type="title"/>
          </p:nvPr>
        </p:nvSpPr>
        <p:spPr>
          <a:xfrm>
            <a:off x="7535825" y="982132"/>
            <a:ext cx="3360772" cy="1303867"/>
          </a:xfrm>
        </p:spPr>
        <p:txBody>
          <a:bodyPr>
            <a:normAutofit/>
          </a:bodyPr>
          <a:lstStyle/>
          <a:p>
            <a:pPr>
              <a:lnSpc>
                <a:spcPct val="90000"/>
              </a:lnSpc>
            </a:pPr>
            <a:r>
              <a:rPr lang="en-US" sz="4100">
                <a:solidFill>
                  <a:srgbClr val="262626"/>
                </a:solidFill>
              </a:rPr>
              <a:t>Survey Numbers - Use</a:t>
            </a:r>
          </a:p>
        </p:txBody>
      </p:sp>
      <p:sp>
        <p:nvSpPr>
          <p:cNvPr id="28" name="Content Placeholder 9"/>
          <p:cNvSpPr>
            <a:spLocks noGrp="1"/>
          </p:cNvSpPr>
          <p:nvPr>
            <p:ph idx="1"/>
          </p:nvPr>
        </p:nvSpPr>
        <p:spPr>
          <a:xfrm>
            <a:off x="7535824" y="2556932"/>
            <a:ext cx="3360771" cy="3318936"/>
          </a:xfrm>
        </p:spPr>
        <p:txBody>
          <a:bodyPr>
            <a:normAutofit/>
          </a:bodyPr>
          <a:lstStyle/>
          <a:p>
            <a:r>
              <a:rPr lang="en-US" dirty="0">
                <a:solidFill>
                  <a:srgbClr val="262626"/>
                </a:solidFill>
              </a:rPr>
              <a:t>Yes – 80%</a:t>
            </a:r>
          </a:p>
          <a:p>
            <a:r>
              <a:rPr lang="en-US" dirty="0">
                <a:solidFill>
                  <a:srgbClr val="262626"/>
                </a:solidFill>
              </a:rPr>
              <a:t>No -20%</a:t>
            </a:r>
          </a:p>
          <a:p>
            <a:pPr lvl="1"/>
            <a:r>
              <a:rPr lang="en-US" dirty="0">
                <a:solidFill>
                  <a:srgbClr val="262626"/>
                </a:solidFill>
              </a:rPr>
              <a:t>New digital library program</a:t>
            </a:r>
          </a:p>
          <a:p>
            <a:pPr lvl="1"/>
            <a:r>
              <a:rPr lang="en-US" dirty="0">
                <a:solidFill>
                  <a:srgbClr val="262626"/>
                </a:solidFill>
              </a:rPr>
              <a:t>Lack of staff</a:t>
            </a:r>
          </a:p>
        </p:txBody>
      </p:sp>
    </p:spTree>
    <p:extLst>
      <p:ext uri="{BB962C8B-B14F-4D97-AF65-F5344CB8AC3E}">
        <p14:creationId xmlns:p14="http://schemas.microsoft.com/office/powerpoint/2010/main" val="91634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ED56E41F-B8E0-4D18-B554-FD40260DE0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xmlns="" id="{2DB31E17-E562-4F82-98D0-858C84120F34}"/>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31" name="Picture 30">
              <a:extLst>
                <a:ext uri="{FF2B5EF4-FFF2-40B4-BE49-F238E27FC236}">
                  <a16:creationId xmlns:a16="http://schemas.microsoft.com/office/drawing/2014/main" xmlns="" id="{58BF3B07-5EF6-4E5B-834E-C1398DB60ADA}"/>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31">
              <a:extLst>
                <a:ext uri="{FF2B5EF4-FFF2-40B4-BE49-F238E27FC236}">
                  <a16:creationId xmlns:a16="http://schemas.microsoft.com/office/drawing/2014/main" xmlns="" id="{3DDA1859-D108-4C60-B38B-C85485AB386A}"/>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xmlns="" id="{E498EA77-084B-43CC-B94D-566F1D8E1EE8}"/>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33">
              <a:extLst>
                <a:ext uri="{FF2B5EF4-FFF2-40B4-BE49-F238E27FC236}">
                  <a16:creationId xmlns:a16="http://schemas.microsoft.com/office/drawing/2014/main" xmlns="" id="{99B16D3F-47E8-419E-9C4E-ED6FC918FBB0}"/>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6" name="Straight Connector 35">
            <a:extLst>
              <a:ext uri="{FF2B5EF4-FFF2-40B4-BE49-F238E27FC236}">
                <a16:creationId xmlns:a16="http://schemas.microsoft.com/office/drawing/2014/main" xmlns="" id="{FD2308B7-2829-44DD-B213-27EEBDED14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xmlns="" id="{23E937B9-07EE-456A-A31C-41A8866E2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xmlns="" id="{52899104-B789-4445-AD2D-3A7D1D583130}"/>
              </a:ext>
            </a:extLst>
          </p:cNvPr>
          <p:cNvPicPr>
            <a:picLocks noChangeAspect="1"/>
          </p:cNvPicPr>
          <p:nvPr/>
        </p:nvPicPr>
        <p:blipFill>
          <a:blip r:embed="rId6"/>
          <a:stretch>
            <a:fillRect/>
          </a:stretch>
        </p:blipFill>
        <p:spPr>
          <a:xfrm>
            <a:off x="1412683" y="2118881"/>
            <a:ext cx="5278777" cy="2441433"/>
          </a:xfrm>
          <a:prstGeom prst="rect">
            <a:avLst/>
          </a:prstGeom>
        </p:spPr>
      </p:pic>
      <p:sp>
        <p:nvSpPr>
          <p:cNvPr id="2" name="Title 1">
            <a:extLst>
              <a:ext uri="{FF2B5EF4-FFF2-40B4-BE49-F238E27FC236}">
                <a16:creationId xmlns:a16="http://schemas.microsoft.com/office/drawing/2014/main" xmlns="" id="{711BEFAB-92C6-4191-9A72-051401505458}"/>
              </a:ext>
            </a:extLst>
          </p:cNvPr>
          <p:cNvSpPr>
            <a:spLocks noGrp="1"/>
          </p:cNvSpPr>
          <p:nvPr>
            <p:ph type="title"/>
          </p:nvPr>
        </p:nvSpPr>
        <p:spPr>
          <a:xfrm>
            <a:off x="7535825" y="982132"/>
            <a:ext cx="3360772" cy="1303867"/>
          </a:xfrm>
        </p:spPr>
        <p:txBody>
          <a:bodyPr>
            <a:normAutofit/>
          </a:bodyPr>
          <a:lstStyle/>
          <a:p>
            <a:pPr>
              <a:lnSpc>
                <a:spcPct val="90000"/>
              </a:lnSpc>
            </a:pPr>
            <a:r>
              <a:rPr lang="en-US" sz="3700">
                <a:solidFill>
                  <a:srgbClr val="262626"/>
                </a:solidFill>
              </a:rPr>
              <a:t>Survey Numbers - Reuse</a:t>
            </a:r>
          </a:p>
        </p:txBody>
      </p:sp>
      <p:sp>
        <p:nvSpPr>
          <p:cNvPr id="10" name="Content Placeholder 9"/>
          <p:cNvSpPr>
            <a:spLocks noGrp="1"/>
          </p:cNvSpPr>
          <p:nvPr>
            <p:ph idx="1"/>
          </p:nvPr>
        </p:nvSpPr>
        <p:spPr>
          <a:xfrm>
            <a:off x="7535824" y="2556932"/>
            <a:ext cx="3360771" cy="3318936"/>
          </a:xfrm>
        </p:spPr>
        <p:txBody>
          <a:bodyPr>
            <a:normAutofit/>
          </a:bodyPr>
          <a:lstStyle/>
          <a:p>
            <a:r>
              <a:rPr lang="en-US" dirty="0">
                <a:solidFill>
                  <a:srgbClr val="262626"/>
                </a:solidFill>
              </a:rPr>
              <a:t>Yes – 40%</a:t>
            </a:r>
          </a:p>
          <a:p>
            <a:pPr lvl="1"/>
            <a:r>
              <a:rPr lang="en-US" dirty="0">
                <a:solidFill>
                  <a:srgbClr val="262626"/>
                </a:solidFill>
              </a:rPr>
              <a:t>Mostly social media</a:t>
            </a:r>
          </a:p>
          <a:p>
            <a:r>
              <a:rPr lang="en-US" dirty="0">
                <a:solidFill>
                  <a:srgbClr val="262626"/>
                </a:solidFill>
              </a:rPr>
              <a:t>No – 60%</a:t>
            </a:r>
          </a:p>
          <a:p>
            <a:pPr lvl="1"/>
            <a:r>
              <a:rPr lang="en-US" dirty="0">
                <a:solidFill>
                  <a:srgbClr val="262626"/>
                </a:solidFill>
              </a:rPr>
              <a:t>No clearly accepted methodology or system</a:t>
            </a:r>
          </a:p>
          <a:p>
            <a:pPr lvl="1"/>
            <a:r>
              <a:rPr lang="en-US" dirty="0">
                <a:solidFill>
                  <a:srgbClr val="262626"/>
                </a:solidFill>
              </a:rPr>
              <a:t>Lack of time</a:t>
            </a:r>
          </a:p>
          <a:p>
            <a:pPr lvl="1"/>
            <a:r>
              <a:rPr lang="en-US" dirty="0">
                <a:solidFill>
                  <a:srgbClr val="262626"/>
                </a:solidFill>
              </a:rPr>
              <a:t>Not enough staff</a:t>
            </a:r>
          </a:p>
        </p:txBody>
      </p:sp>
    </p:spTree>
    <p:extLst>
      <p:ext uri="{BB962C8B-B14F-4D97-AF65-F5344CB8AC3E}">
        <p14:creationId xmlns:p14="http://schemas.microsoft.com/office/powerpoint/2010/main" val="103966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304F85-C58A-46B5-93DA-42E98F4A09B9}"/>
              </a:ext>
            </a:extLst>
          </p:cNvPr>
          <p:cNvSpPr>
            <a:spLocks noGrp="1"/>
          </p:cNvSpPr>
          <p:nvPr>
            <p:ph type="title"/>
          </p:nvPr>
        </p:nvSpPr>
        <p:spPr/>
        <p:txBody>
          <a:bodyPr/>
          <a:lstStyle/>
          <a:p>
            <a:r>
              <a:rPr lang="en-US" dirty="0"/>
              <a:t>Recommendation Highlights</a:t>
            </a:r>
          </a:p>
        </p:txBody>
      </p:sp>
      <p:sp>
        <p:nvSpPr>
          <p:cNvPr id="3" name="Content Placeholder 2">
            <a:extLst>
              <a:ext uri="{FF2B5EF4-FFF2-40B4-BE49-F238E27FC236}">
                <a16:creationId xmlns:a16="http://schemas.microsoft.com/office/drawing/2014/main" xmlns="" id="{F468CEE9-B676-4B4A-BFF0-CA07AE37EC39}"/>
              </a:ext>
            </a:extLst>
          </p:cNvPr>
          <p:cNvSpPr>
            <a:spLocks noGrp="1"/>
          </p:cNvSpPr>
          <p:nvPr>
            <p:ph idx="1"/>
          </p:nvPr>
        </p:nvSpPr>
        <p:spPr/>
        <p:txBody>
          <a:bodyPr>
            <a:normAutofit/>
          </a:bodyPr>
          <a:lstStyle/>
          <a:p>
            <a:pPr lvl="1" fontAlgn="base"/>
            <a:r>
              <a:rPr lang="en-US" dirty="0"/>
              <a:t>Assessment metrics </a:t>
            </a:r>
            <a:r>
              <a:rPr lang="en-US" u="sng" dirty="0"/>
              <a:t>must</a:t>
            </a:r>
            <a:r>
              <a:rPr lang="en-US" dirty="0"/>
              <a:t> demonstrate impact </a:t>
            </a:r>
          </a:p>
          <a:p>
            <a:pPr lvl="1" fontAlgn="base"/>
            <a:r>
              <a:rPr lang="en-US" dirty="0"/>
              <a:t>Provide how-to training:</a:t>
            </a:r>
          </a:p>
          <a:p>
            <a:pPr lvl="2" fontAlgn="base"/>
            <a:r>
              <a:rPr lang="en-US" dirty="0"/>
              <a:t>Gather reuse/use &amp; standardize use metrics</a:t>
            </a:r>
          </a:p>
          <a:p>
            <a:pPr lvl="2" fontAlgn="base"/>
            <a:r>
              <a:rPr lang="en-US" dirty="0"/>
              <a:t>Advocate for resources through metrics</a:t>
            </a:r>
          </a:p>
          <a:p>
            <a:pPr lvl="2" fontAlgn="base"/>
            <a:r>
              <a:rPr lang="en-US" dirty="0"/>
              <a:t>Convert metrics into impact statements</a:t>
            </a:r>
          </a:p>
          <a:p>
            <a:pPr lvl="1" fontAlgn="base"/>
            <a:r>
              <a:rPr lang="en-US" dirty="0"/>
              <a:t>Patron privacy &amp; new technology</a:t>
            </a:r>
          </a:p>
          <a:p>
            <a:endParaRPr lang="en-US" dirty="0"/>
          </a:p>
        </p:txBody>
      </p:sp>
    </p:spTree>
    <p:extLst>
      <p:ext uri="{BB962C8B-B14F-4D97-AF65-F5344CB8AC3E}">
        <p14:creationId xmlns:p14="http://schemas.microsoft.com/office/powerpoint/2010/main" val="402163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88BA4FD5-F54F-4CBB-BAFC-B00A098F0003}"/>
              </a:ext>
            </a:extLst>
          </p:cNvPr>
          <p:cNvSpPr>
            <a:spLocks noGrp="1"/>
          </p:cNvSpPr>
          <p:nvPr>
            <p:ph type="title"/>
          </p:nvPr>
        </p:nvSpPr>
        <p:spPr>
          <a:xfrm>
            <a:off x="1293811" y="1388534"/>
            <a:ext cx="3718455" cy="1371600"/>
          </a:xfrm>
        </p:spPr>
        <p:txBody>
          <a:bodyPr/>
          <a:lstStyle/>
          <a:p>
            <a:r>
              <a:rPr lang="en-US" dirty="0"/>
              <a:t>Key Finding: Standards</a:t>
            </a:r>
          </a:p>
        </p:txBody>
      </p:sp>
      <p:pic>
        <p:nvPicPr>
          <p:cNvPr id="5" name="Content Placeholder 4">
            <a:extLst>
              <a:ext uri="{FF2B5EF4-FFF2-40B4-BE49-F238E27FC236}">
                <a16:creationId xmlns:a16="http://schemas.microsoft.com/office/drawing/2014/main" xmlns="" id="{1633FBC5-4C7B-4FC8-9916-39D113B5B96B}"/>
              </a:ext>
            </a:extLst>
          </p:cNvPr>
          <p:cNvPicPr>
            <a:picLocks noGrp="1" noChangeAspect="1"/>
          </p:cNvPicPr>
          <p:nvPr>
            <p:ph idx="1"/>
          </p:nvPr>
        </p:nvPicPr>
        <p:blipFill>
          <a:blip r:embed="rId3"/>
          <a:stretch>
            <a:fillRect/>
          </a:stretch>
        </p:blipFill>
        <p:spPr>
          <a:xfrm>
            <a:off x="5418138" y="1880842"/>
            <a:ext cx="5470525" cy="3096317"/>
          </a:xfrm>
        </p:spPr>
      </p:pic>
      <p:sp>
        <p:nvSpPr>
          <p:cNvPr id="9" name="Text Placeholder 8">
            <a:extLst>
              <a:ext uri="{FF2B5EF4-FFF2-40B4-BE49-F238E27FC236}">
                <a16:creationId xmlns:a16="http://schemas.microsoft.com/office/drawing/2014/main" xmlns="" id="{644D0467-2A03-4AE0-B31C-408E81F5BE5F}"/>
              </a:ext>
            </a:extLst>
          </p:cNvPr>
          <p:cNvSpPr>
            <a:spLocks noGrp="1"/>
          </p:cNvSpPr>
          <p:nvPr>
            <p:ph type="body" sz="half" idx="2"/>
          </p:nvPr>
        </p:nvSpPr>
        <p:spPr>
          <a:xfrm>
            <a:off x="1293811" y="3031065"/>
            <a:ext cx="3718455" cy="2438404"/>
          </a:xfrm>
        </p:spPr>
        <p:txBody>
          <a:bodyPr/>
          <a:lstStyle/>
          <a:p>
            <a:r>
              <a:rPr lang="en-US"/>
              <a:t>Munroe, Randall. “Standards”. Web comic.  https://xkcd.com/927/. </a:t>
            </a:r>
          </a:p>
          <a:p>
            <a:r>
              <a:rPr lang="en-US"/>
              <a:t>CC BY-NC 2.5</a:t>
            </a:r>
            <a:endParaRPr lang="en-US" dirty="0"/>
          </a:p>
        </p:txBody>
      </p:sp>
    </p:spTree>
    <p:extLst>
      <p:ext uri="{BB962C8B-B14F-4D97-AF65-F5344CB8AC3E}">
        <p14:creationId xmlns:p14="http://schemas.microsoft.com/office/powerpoint/2010/main" val="131720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70" name="Group 10">
            <a:extLst>
              <a:ext uri="{FF2B5EF4-FFF2-40B4-BE49-F238E27FC236}">
                <a16:creationId xmlns:a16="http://schemas.microsoft.com/office/drawing/2014/main" xmlns="" id="{3F6D81C7-B083-478E-82FE-089A8CB72EB8}"/>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xmlns="" id="{8398EDA2-4889-433D-AC01-5214D79764ED}"/>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xmlns="" id="{0099D46A-AF52-46FD-938B-D31189460A2F}"/>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C933E919-C473-4F0E-9DBC-CC65FC9E926E}"/>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xmlns="" id="{FBBF3BDD-5C99-4FDC-BBCB-E711359D93F6}"/>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1" name="Straight Connector 16">
            <a:extLst>
              <a:ext uri="{FF2B5EF4-FFF2-40B4-BE49-F238E27FC236}">
                <a16:creationId xmlns:a16="http://schemas.microsoft.com/office/drawing/2014/main" xmlns="" id="{F06B54F2-CD11-4359-A7D6-DA7C76C091A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2" name="Rectangle 18">
            <a:extLst>
              <a:ext uri="{FF2B5EF4-FFF2-40B4-BE49-F238E27FC236}">
                <a16:creationId xmlns:a16="http://schemas.microsoft.com/office/drawing/2014/main" xmlns="" id="{ED56E41F-B8E0-4D18-B554-FD40260DE0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0">
            <a:extLst>
              <a:ext uri="{FF2B5EF4-FFF2-40B4-BE49-F238E27FC236}">
                <a16:creationId xmlns:a16="http://schemas.microsoft.com/office/drawing/2014/main" xmlns="" id="{2DB31E17-E562-4F82-98D0-858C84120F34}"/>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xmlns="" id="{58BF3B07-5EF6-4E5B-834E-C1398DB60ADA}"/>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xmlns="" id="{3DDA1859-D108-4C60-B38B-C85485AB386A}"/>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xmlns="" id="{E498EA77-084B-43CC-B94D-566F1D8E1EE8}"/>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xmlns="" id="{99B16D3F-47E8-419E-9C4E-ED6FC918FBB0}"/>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26">
            <a:extLst>
              <a:ext uri="{FF2B5EF4-FFF2-40B4-BE49-F238E27FC236}">
                <a16:creationId xmlns:a16="http://schemas.microsoft.com/office/drawing/2014/main" xmlns="" id="{FD2308B7-2829-44DD-B213-27EEBDED141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xmlns="" id="{23E937B9-07EE-456A-A31C-41A8866E28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xmlns="" id="{55C890CD-3C99-42ED-9889-8E57F313F223}"/>
              </a:ext>
            </a:extLst>
          </p:cNvPr>
          <p:cNvPicPr>
            <a:picLocks noGrp="1" noChangeAspect="1"/>
          </p:cNvPicPr>
          <p:nvPr>
            <p:ph idx="1"/>
          </p:nvPr>
        </p:nvPicPr>
        <p:blipFill>
          <a:blip r:embed="rId6"/>
          <a:stretch>
            <a:fillRect/>
          </a:stretch>
        </p:blipFill>
        <p:spPr>
          <a:xfrm>
            <a:off x="1479551" y="1410208"/>
            <a:ext cx="5145040" cy="3858780"/>
          </a:xfrm>
          <a:prstGeom prst="rect">
            <a:avLst/>
          </a:prstGeom>
        </p:spPr>
      </p:pic>
      <p:sp>
        <p:nvSpPr>
          <p:cNvPr id="2" name="Title 1">
            <a:extLst>
              <a:ext uri="{FF2B5EF4-FFF2-40B4-BE49-F238E27FC236}">
                <a16:creationId xmlns:a16="http://schemas.microsoft.com/office/drawing/2014/main" xmlns="" id="{5928E8FA-F0BD-40F7-8CF1-F0A058A5C1E5}"/>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4400">
                <a:solidFill>
                  <a:srgbClr val="262626"/>
                </a:solidFill>
              </a:rPr>
              <a:t>Takeaways &amp; Next Steps</a:t>
            </a:r>
          </a:p>
        </p:txBody>
      </p:sp>
      <p:sp>
        <p:nvSpPr>
          <p:cNvPr id="4" name="Text Placeholder 3">
            <a:extLst>
              <a:ext uri="{FF2B5EF4-FFF2-40B4-BE49-F238E27FC236}">
                <a16:creationId xmlns:a16="http://schemas.microsoft.com/office/drawing/2014/main" xmlns="" id="{F55C4C25-8920-4813-94E5-D136C01F465F}"/>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marL="285750" indent="-285750" algn="l">
              <a:buFont typeface="Arial"/>
              <a:buChar char="•"/>
            </a:pPr>
            <a:r>
              <a:rPr lang="en-US">
                <a:solidFill>
                  <a:srgbClr val="262626"/>
                </a:solidFill>
              </a:rPr>
              <a:t>Survey results can be used as benchmark for community progress</a:t>
            </a:r>
          </a:p>
          <a:p>
            <a:pPr marL="285750" indent="-285750" algn="l">
              <a:buFont typeface="Arial"/>
              <a:buChar char="•"/>
            </a:pPr>
            <a:r>
              <a:rPr lang="en-US">
                <a:solidFill>
                  <a:srgbClr val="262626"/>
                </a:solidFill>
              </a:rPr>
              <a:t>NO FREE TEXT</a:t>
            </a:r>
          </a:p>
          <a:p>
            <a:pPr marL="285750" indent="-285750" algn="l">
              <a:buFont typeface="Arial"/>
              <a:buChar char="•"/>
            </a:pPr>
            <a:r>
              <a:rPr lang="en-US">
                <a:solidFill>
                  <a:srgbClr val="262626"/>
                </a:solidFill>
              </a:rPr>
              <a:t>Collect and analyze focus group data</a:t>
            </a:r>
          </a:p>
        </p:txBody>
      </p:sp>
    </p:spTree>
    <p:extLst>
      <p:ext uri="{BB962C8B-B14F-4D97-AF65-F5344CB8AC3E}">
        <p14:creationId xmlns:p14="http://schemas.microsoft.com/office/powerpoint/2010/main" val="1239433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6CFE002B-EEF3-4572-B709-72B860187D9A}"/>
              </a:ext>
            </a:extLst>
          </p:cNvPr>
          <p:cNvSpPr>
            <a:spLocks noGrp="1"/>
          </p:cNvSpPr>
          <p:nvPr>
            <p:ph type="title"/>
          </p:nvPr>
        </p:nvSpPr>
        <p:spPr>
          <a:xfrm>
            <a:off x="952108" y="954756"/>
            <a:ext cx="2730414" cy="4946003"/>
          </a:xfrm>
        </p:spPr>
        <p:txBody>
          <a:bodyPr>
            <a:normAutofit/>
          </a:bodyPr>
          <a:lstStyle/>
          <a:p>
            <a:r>
              <a:rPr lang="en-US">
                <a:solidFill>
                  <a:srgbClr val="FFFFFF"/>
                </a:solidFill>
              </a:rPr>
              <a:t>Project Team</a:t>
            </a:r>
          </a:p>
        </p:txBody>
      </p:sp>
      <p:sp>
        <p:nvSpPr>
          <p:cNvPr id="3" name="Content Placeholder 2">
            <a:extLst>
              <a:ext uri="{FF2B5EF4-FFF2-40B4-BE49-F238E27FC236}">
                <a16:creationId xmlns:a16="http://schemas.microsoft.com/office/drawing/2014/main" xmlns="" id="{599C2633-470A-4BC6-9D79-7F393BBD7F9E}"/>
              </a:ext>
            </a:extLst>
          </p:cNvPr>
          <p:cNvSpPr>
            <a:spLocks noGrp="1"/>
          </p:cNvSpPr>
          <p:nvPr>
            <p:ph idx="1"/>
          </p:nvPr>
        </p:nvSpPr>
        <p:spPr>
          <a:xfrm>
            <a:off x="5140934" y="469900"/>
            <a:ext cx="5953630" cy="5405968"/>
          </a:xfrm>
        </p:spPr>
        <p:txBody>
          <a:bodyPr anchor="ctr">
            <a:normAutofit/>
          </a:bodyPr>
          <a:lstStyle/>
          <a:p>
            <a:r>
              <a:rPr lang="en-US"/>
              <a:t>Santi Thompson (PI), University of Houston</a:t>
            </a:r>
          </a:p>
          <a:p>
            <a:r>
              <a:rPr lang="en-US"/>
              <a:t>Elizabeth Joan Kelly, Loyola University New Orleans</a:t>
            </a:r>
          </a:p>
          <a:p>
            <a:r>
              <a:rPr lang="en-US"/>
              <a:t>Genya O’Gara, Virtual Library of Virginia (VIVA)</a:t>
            </a:r>
          </a:p>
          <a:p>
            <a:r>
              <a:rPr lang="en-US"/>
              <a:t>Caroline Muglia, University of Southern California </a:t>
            </a:r>
          </a:p>
          <a:p>
            <a:r>
              <a:rPr lang="en-US"/>
              <a:t>Ayla Stein, University of Illinois at Urbana-Champaign (UIUC)</a:t>
            </a:r>
          </a:p>
          <a:p>
            <a:r>
              <a:rPr lang="en-US"/>
              <a:t>Liz Woolcott, Utah State University</a:t>
            </a:r>
          </a:p>
          <a:p>
            <a:endParaRPr lang="en-US"/>
          </a:p>
        </p:txBody>
      </p:sp>
    </p:spTree>
    <p:extLst>
      <p:ext uri="{BB962C8B-B14F-4D97-AF65-F5344CB8AC3E}">
        <p14:creationId xmlns:p14="http://schemas.microsoft.com/office/powerpoint/2010/main" val="235268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64F9F06-AC51-401C-A95D-C359AFD21D69}"/>
              </a:ext>
            </a:extLst>
          </p:cNvPr>
          <p:cNvSpPr>
            <a:spLocks noGrp="1"/>
          </p:cNvSpPr>
          <p:nvPr>
            <p:ph type="title"/>
          </p:nvPr>
        </p:nvSpPr>
        <p:spPr/>
        <p:txBody>
          <a:bodyPr/>
          <a:lstStyle/>
          <a:p>
            <a:r>
              <a:rPr lang="en-US" dirty="0"/>
              <a:t>Thanks!</a:t>
            </a:r>
          </a:p>
        </p:txBody>
      </p:sp>
      <p:sp>
        <p:nvSpPr>
          <p:cNvPr id="6" name="Content Placeholder 5">
            <a:extLst>
              <a:ext uri="{FF2B5EF4-FFF2-40B4-BE49-F238E27FC236}">
                <a16:creationId xmlns:a16="http://schemas.microsoft.com/office/drawing/2014/main" xmlns="" id="{0E03395F-0F85-4ADE-98B9-22B401B1E587}"/>
              </a:ext>
            </a:extLst>
          </p:cNvPr>
          <p:cNvSpPr>
            <a:spLocks noGrp="1"/>
          </p:cNvSpPr>
          <p:nvPr>
            <p:ph idx="1"/>
          </p:nvPr>
        </p:nvSpPr>
        <p:spPr/>
        <p:txBody>
          <a:bodyPr/>
          <a:lstStyle/>
          <a:p>
            <a:r>
              <a:rPr lang="en-US" dirty="0"/>
              <a:t>Project website: </a:t>
            </a:r>
            <a:r>
              <a:rPr lang="en-US" dirty="0">
                <a:hlinkClick r:id="rId2"/>
              </a:rPr>
              <a:t>https://reuse.diglib.org/</a:t>
            </a:r>
            <a:r>
              <a:rPr lang="en-US" dirty="0"/>
              <a:t> </a:t>
            </a:r>
          </a:p>
          <a:p>
            <a:r>
              <a:rPr lang="en-US" dirty="0"/>
              <a:t>Twitter: @</a:t>
            </a:r>
            <a:r>
              <a:rPr lang="en-US" dirty="0" err="1"/>
              <a:t>thestackscat</a:t>
            </a:r>
            <a:endParaRPr lang="en-US" dirty="0"/>
          </a:p>
        </p:txBody>
      </p:sp>
    </p:spTree>
    <p:extLst>
      <p:ext uri="{BB962C8B-B14F-4D97-AF65-F5344CB8AC3E}">
        <p14:creationId xmlns:p14="http://schemas.microsoft.com/office/powerpoint/2010/main" val="217974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4" name="Shape 67" descr="imls_logo_2c.png">
            <a:extLst>
              <a:ext uri="{FF2B5EF4-FFF2-40B4-BE49-F238E27FC236}">
                <a16:creationId xmlns:a16="http://schemas.microsoft.com/office/drawing/2014/main" xmlns="" id="{757FA2B6-6850-4B08-AA0D-A44B0BD5E31C}"/>
              </a:ext>
            </a:extLst>
          </p:cNvPr>
          <p:cNvPicPr preferRelativeResize="0"/>
          <p:nvPr/>
        </p:nvPicPr>
        <p:blipFill>
          <a:blip r:embed="rId4">
            <a:extLst/>
          </a:blip>
          <a:stretch>
            <a:fillRect/>
          </a:stretch>
        </p:blipFill>
        <p:spPr>
          <a:xfrm>
            <a:off x="1412683" y="2619621"/>
            <a:ext cx="3876801" cy="1439954"/>
          </a:xfrm>
          <a:prstGeom prst="rect">
            <a:avLst/>
          </a:prstGeom>
          <a:noFill/>
        </p:spPr>
      </p:pic>
      <p:sp>
        <p:nvSpPr>
          <p:cNvPr id="2" name="Title 1">
            <a:extLst>
              <a:ext uri="{FF2B5EF4-FFF2-40B4-BE49-F238E27FC236}">
                <a16:creationId xmlns:a16="http://schemas.microsoft.com/office/drawing/2014/main" xmlns="" id="{9038292C-8234-49B6-BF91-02190560F4B8}"/>
              </a:ext>
            </a:extLst>
          </p:cNvPr>
          <p:cNvSpPr>
            <a:spLocks noGrp="1"/>
          </p:cNvSpPr>
          <p:nvPr>
            <p:ph type="title"/>
          </p:nvPr>
        </p:nvSpPr>
        <p:spPr>
          <a:xfrm>
            <a:off x="6094412" y="982132"/>
            <a:ext cx="4802185" cy="1303867"/>
          </a:xfrm>
        </p:spPr>
        <p:txBody>
          <a:bodyPr>
            <a:normAutofit/>
          </a:bodyPr>
          <a:lstStyle/>
          <a:p>
            <a:r>
              <a:rPr lang="en-US">
                <a:solidFill>
                  <a:srgbClr val="262626"/>
                </a:solidFill>
              </a:rPr>
              <a:t>Background</a:t>
            </a:r>
          </a:p>
        </p:txBody>
      </p:sp>
      <p:sp>
        <p:nvSpPr>
          <p:cNvPr id="3" name="Content Placeholder 2">
            <a:extLst>
              <a:ext uri="{FF2B5EF4-FFF2-40B4-BE49-F238E27FC236}">
                <a16:creationId xmlns:a16="http://schemas.microsoft.com/office/drawing/2014/main" xmlns="" id="{DE7246D6-012F-45FA-8397-517A88107855}"/>
              </a:ext>
            </a:extLst>
          </p:cNvPr>
          <p:cNvSpPr>
            <a:spLocks noGrp="1"/>
          </p:cNvSpPr>
          <p:nvPr>
            <p:ph idx="1"/>
          </p:nvPr>
        </p:nvSpPr>
        <p:spPr>
          <a:xfrm>
            <a:off x="6094412" y="2556932"/>
            <a:ext cx="4802184" cy="3318936"/>
          </a:xfrm>
        </p:spPr>
        <p:txBody>
          <a:bodyPr>
            <a:normAutofit/>
          </a:bodyPr>
          <a:lstStyle/>
          <a:p>
            <a:r>
              <a:rPr lang="en-US" dirty="0">
                <a:solidFill>
                  <a:srgbClr val="262626"/>
                </a:solidFill>
              </a:rPr>
              <a:t>Surveying the Landscape: Use and Usability Assessment of Digital Libraries (2015) white paper</a:t>
            </a:r>
          </a:p>
          <a:p>
            <a:r>
              <a:rPr lang="en-US" dirty="0">
                <a:solidFill>
                  <a:srgbClr val="262626"/>
                </a:solidFill>
              </a:rPr>
              <a:t>2017 National Leadership Grant (LG-73-17-0002-17)</a:t>
            </a:r>
          </a:p>
          <a:p>
            <a:r>
              <a:rPr lang="en-US" dirty="0">
                <a:solidFill>
                  <a:srgbClr val="262626"/>
                </a:solidFill>
              </a:rPr>
              <a:t>July 01, 2017 – June 30, 2018</a:t>
            </a:r>
          </a:p>
          <a:p>
            <a:endParaRPr lang="en-US" dirty="0">
              <a:solidFill>
                <a:srgbClr val="262626"/>
              </a:solidFill>
            </a:endParaRPr>
          </a:p>
        </p:txBody>
      </p:sp>
    </p:spTree>
    <p:extLst>
      <p:ext uri="{BB962C8B-B14F-4D97-AF65-F5344CB8AC3E}">
        <p14:creationId xmlns:p14="http://schemas.microsoft.com/office/powerpoint/2010/main" val="370068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5217F-F744-456E-B14E-59A68D736335}"/>
              </a:ext>
            </a:extLst>
          </p:cNvPr>
          <p:cNvSpPr>
            <a:spLocks noGrp="1"/>
          </p:cNvSpPr>
          <p:nvPr>
            <p:ph type="title"/>
          </p:nvPr>
        </p:nvSpPr>
        <p:spPr/>
        <p:txBody>
          <a:bodyPr>
            <a:normAutofit/>
          </a:bodyPr>
          <a:lstStyle/>
          <a:p>
            <a:r>
              <a:rPr lang="en-US">
                <a:solidFill>
                  <a:srgbClr val="262626"/>
                </a:solidFill>
              </a:rPr>
              <a:t>Goals</a:t>
            </a:r>
          </a:p>
        </p:txBody>
      </p:sp>
      <p:graphicFrame>
        <p:nvGraphicFramePr>
          <p:cNvPr id="66" name="Content Placeholder 2"/>
          <p:cNvGraphicFramePr>
            <a:graphicFrameLocks noGrp="1"/>
          </p:cNvGraphicFramePr>
          <p:nvPr>
            <p:ph idx="1"/>
            <p:extLst>
              <p:ext uri="{D42A27DB-BD31-4B8C-83A1-F6EECF244321}">
                <p14:modId xmlns:p14="http://schemas.microsoft.com/office/powerpoint/2010/main" val="97858145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8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88529-926B-4AEF-91DD-8B943CBDA439}"/>
              </a:ext>
            </a:extLst>
          </p:cNvPr>
          <p:cNvSpPr>
            <a:spLocks noGrp="1"/>
          </p:cNvSpPr>
          <p:nvPr>
            <p:ph type="title"/>
          </p:nvPr>
        </p:nvSpPr>
        <p:spPr>
          <a:xfrm>
            <a:off x="1295402" y="982132"/>
            <a:ext cx="9601196" cy="1303867"/>
          </a:xfrm>
        </p:spPr>
        <p:txBody>
          <a:bodyPr/>
          <a:lstStyle/>
          <a:p>
            <a:r>
              <a:rPr lang="en-US" dirty="0"/>
              <a:t>Advisory Board</a:t>
            </a:r>
          </a:p>
        </p:txBody>
      </p:sp>
      <p:sp>
        <p:nvSpPr>
          <p:cNvPr id="3" name="Content Placeholder 2">
            <a:extLst>
              <a:ext uri="{FF2B5EF4-FFF2-40B4-BE49-F238E27FC236}">
                <a16:creationId xmlns:a16="http://schemas.microsoft.com/office/drawing/2014/main" xmlns="" id="{21D37504-66E1-4EB7-B971-FC319C1309F6}"/>
              </a:ext>
            </a:extLst>
          </p:cNvPr>
          <p:cNvSpPr>
            <a:spLocks noGrp="1"/>
          </p:cNvSpPr>
          <p:nvPr>
            <p:ph idx="1"/>
          </p:nvPr>
        </p:nvSpPr>
        <p:spPr>
          <a:xfrm>
            <a:off x="1295401" y="2556932"/>
            <a:ext cx="9601196" cy="3318936"/>
          </a:xfrm>
        </p:spPr>
        <p:txBody>
          <a:bodyPr>
            <a:normAutofit fontScale="92500" lnSpcReduction="20000"/>
          </a:bodyPr>
          <a:lstStyle/>
          <a:p>
            <a:pPr>
              <a:lnSpc>
                <a:spcPct val="150000"/>
              </a:lnSpc>
              <a:spcBef>
                <a:spcPts val="0"/>
              </a:spcBef>
            </a:pPr>
            <a:r>
              <a:rPr lang="en" dirty="0">
                <a:solidFill>
                  <a:schemeClr val="dk1"/>
                </a:solidFill>
              </a:rPr>
              <a:t>Hannah Frost, Stanford Libraries</a:t>
            </a:r>
          </a:p>
          <a:p>
            <a:pPr>
              <a:lnSpc>
                <a:spcPct val="150000"/>
              </a:lnSpc>
              <a:spcBef>
                <a:spcPts val="0"/>
              </a:spcBef>
            </a:pPr>
            <a:r>
              <a:rPr lang="en" dirty="0">
                <a:solidFill>
                  <a:schemeClr val="dk1"/>
                </a:solidFill>
              </a:rPr>
              <a:t>Emily Gore, Digital Public Library of America</a:t>
            </a:r>
          </a:p>
          <a:p>
            <a:pPr>
              <a:lnSpc>
                <a:spcPct val="150000"/>
              </a:lnSpc>
              <a:spcBef>
                <a:spcPts val="0"/>
              </a:spcBef>
            </a:pPr>
            <a:r>
              <a:rPr lang="en" dirty="0">
                <a:solidFill>
                  <a:srgbClr val="000000"/>
                </a:solidFill>
              </a:rPr>
              <a:t>Krystyna K. Matusiak, University of Denver</a:t>
            </a:r>
          </a:p>
          <a:p>
            <a:pPr>
              <a:lnSpc>
                <a:spcPct val="150000"/>
              </a:lnSpc>
              <a:spcBef>
                <a:spcPts val="0"/>
              </a:spcBef>
            </a:pPr>
            <a:r>
              <a:rPr lang="en" dirty="0">
                <a:solidFill>
                  <a:schemeClr val="dk1"/>
                </a:solidFill>
              </a:rPr>
              <a:t>Sandra Phoenix, HBCU Library Alliance</a:t>
            </a:r>
          </a:p>
          <a:p>
            <a:pPr>
              <a:lnSpc>
                <a:spcPct val="150000"/>
              </a:lnSpc>
              <a:spcBef>
                <a:spcPts val="0"/>
              </a:spcBef>
            </a:pPr>
            <a:r>
              <a:rPr lang="en" dirty="0">
                <a:solidFill>
                  <a:srgbClr val="000000"/>
                </a:solidFill>
              </a:rPr>
              <a:t>Dorothea Salo, University of Wisconsin at Madison</a:t>
            </a:r>
          </a:p>
          <a:p>
            <a:pPr>
              <a:lnSpc>
                <a:spcPct val="150000"/>
              </a:lnSpc>
              <a:spcBef>
                <a:spcPts val="0"/>
              </a:spcBef>
            </a:pPr>
            <a:r>
              <a:rPr lang="en" dirty="0">
                <a:solidFill>
                  <a:srgbClr val="000000"/>
                </a:solidFill>
              </a:rPr>
              <a:t>Ali Shiri, University of Alberta</a:t>
            </a:r>
          </a:p>
          <a:p>
            <a:endParaRPr lang="en-US" dirty="0"/>
          </a:p>
        </p:txBody>
      </p:sp>
    </p:spTree>
    <p:extLst>
      <p:ext uri="{BB962C8B-B14F-4D97-AF65-F5344CB8AC3E}">
        <p14:creationId xmlns:p14="http://schemas.microsoft.com/office/powerpoint/2010/main" val="79713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2BE4420-3B5F-4549-8B4A-77855B8215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75876F6-95D4-48CB-8E3E-4401A96E25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xmlns="" id="{7B407EC4-5D16-4845-9840-4E28622B6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1B84719-90BB-4D0C-92D8-61DC5512B3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7F0C2BD-A7B4-419D-913E-5E75BE7F55A2}"/>
              </a:ext>
            </a:extLst>
          </p:cNvPr>
          <p:cNvSpPr>
            <a:spLocks noGrp="1"/>
          </p:cNvSpPr>
          <p:nvPr>
            <p:ph type="title"/>
          </p:nvPr>
        </p:nvSpPr>
        <p:spPr>
          <a:xfrm>
            <a:off x="1055599" y="1055077"/>
            <a:ext cx="2532909" cy="4794578"/>
          </a:xfrm>
        </p:spPr>
        <p:txBody>
          <a:bodyPr>
            <a:normAutofit/>
          </a:bodyPr>
          <a:lstStyle/>
          <a:p>
            <a:r>
              <a:rPr lang="en-US">
                <a:solidFill>
                  <a:srgbClr val="262626"/>
                </a:solidFill>
              </a:rPr>
              <a:t>Data Collection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9570059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95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B7C4858-FAA3-4226-A856-193A01910E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6CD0D05-FF47-4ABB-841C-0600CADC35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8C1B503-0291-4E82-A65E-72D604D9F6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3F836C5-9601-4982-A121-CCA49BF7BA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3E5561E8-71AB-4467-A83E-4FAAB3030EBA}"/>
              </a:ext>
            </a:extLst>
          </p:cNvPr>
          <p:cNvSpPr>
            <a:spLocks noGrp="1"/>
          </p:cNvSpPr>
          <p:nvPr>
            <p:ph type="title"/>
          </p:nvPr>
        </p:nvSpPr>
        <p:spPr>
          <a:xfrm>
            <a:off x="952108" y="954756"/>
            <a:ext cx="2730414" cy="4946003"/>
          </a:xfrm>
        </p:spPr>
        <p:txBody>
          <a:bodyPr>
            <a:normAutofit/>
          </a:bodyPr>
          <a:lstStyle/>
          <a:p>
            <a:r>
              <a:rPr lang="en-US" sz="4100">
                <a:solidFill>
                  <a:srgbClr val="FFFFFF"/>
                </a:solidFill>
              </a:rPr>
              <a:t>Deliverables</a:t>
            </a:r>
          </a:p>
        </p:txBody>
      </p:sp>
      <p:sp>
        <p:nvSpPr>
          <p:cNvPr id="3" name="Content Placeholder 2">
            <a:extLst>
              <a:ext uri="{FF2B5EF4-FFF2-40B4-BE49-F238E27FC236}">
                <a16:creationId xmlns:a16="http://schemas.microsoft.com/office/drawing/2014/main" xmlns="" id="{20C43FD7-DDC8-4D59-8D45-9EBE5E5459A1}"/>
              </a:ext>
            </a:extLst>
          </p:cNvPr>
          <p:cNvSpPr>
            <a:spLocks noGrp="1"/>
          </p:cNvSpPr>
          <p:nvPr>
            <p:ph idx="1"/>
          </p:nvPr>
        </p:nvSpPr>
        <p:spPr>
          <a:xfrm>
            <a:off x="5150360" y="1381624"/>
            <a:ext cx="5953630" cy="3582519"/>
          </a:xfrm>
        </p:spPr>
        <p:txBody>
          <a:bodyPr anchor="ctr">
            <a:spAutoFit/>
          </a:bodyPr>
          <a:lstStyle/>
          <a:p>
            <a:r>
              <a:rPr lang="en-US" dirty="0">
                <a:solidFill>
                  <a:schemeClr val="bg1"/>
                </a:solidFill>
              </a:rPr>
              <a:t>Grant report</a:t>
            </a:r>
          </a:p>
          <a:p>
            <a:r>
              <a:rPr lang="en-US" dirty="0">
                <a:solidFill>
                  <a:schemeClr val="bg1"/>
                </a:solidFill>
              </a:rPr>
              <a:t>Project data</a:t>
            </a:r>
          </a:p>
          <a:p>
            <a:r>
              <a:rPr lang="en-US" dirty="0">
                <a:solidFill>
                  <a:schemeClr val="bg1"/>
                </a:solidFill>
              </a:rPr>
              <a:t>White paper</a:t>
            </a:r>
          </a:p>
          <a:p>
            <a:r>
              <a:rPr lang="en-US" dirty="0">
                <a:solidFill>
                  <a:schemeClr val="bg1"/>
                </a:solidFill>
              </a:rPr>
              <a:t>Journal article</a:t>
            </a:r>
          </a:p>
          <a:p>
            <a:r>
              <a:rPr lang="en-US" dirty="0">
                <a:solidFill>
                  <a:schemeClr val="bg1"/>
                </a:solidFill>
              </a:rPr>
              <a:t>Webpage – </a:t>
            </a:r>
            <a:r>
              <a:rPr lang="en-US" dirty="0">
                <a:solidFill>
                  <a:schemeClr val="bg1"/>
                </a:solidFill>
                <a:hlinkClick r:id="rId3"/>
              </a:rPr>
              <a:t>https://reuse.diglib.org/</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04897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7A4B640-BB7F-4272-A710-068DBA9F9A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643BE08-0ED1-4B73-AC6D-B7E26A59CD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56B2094-7FC0-45FC-BFED-3CB88CEE63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FC9DA87-D76B-4B6F-9147-B724FA706D0D}"/>
              </a:ext>
            </a:extLst>
          </p:cNvPr>
          <p:cNvSpPr>
            <a:spLocks noGrp="1"/>
          </p:cNvSpPr>
          <p:nvPr>
            <p:ph type="title"/>
          </p:nvPr>
        </p:nvSpPr>
        <p:spPr>
          <a:xfrm>
            <a:off x="952108" y="954756"/>
            <a:ext cx="2730414" cy="4946003"/>
          </a:xfrm>
        </p:spPr>
        <p:txBody>
          <a:bodyPr>
            <a:normAutofit/>
          </a:bodyPr>
          <a:lstStyle/>
          <a:p>
            <a:r>
              <a:rPr lang="en-US">
                <a:solidFill>
                  <a:srgbClr val="FFFFFF"/>
                </a:solidFill>
              </a:rPr>
              <a:t>Use vs. Reuse: What’s the difference?</a:t>
            </a:r>
          </a:p>
        </p:txBody>
      </p:sp>
      <p:sp>
        <p:nvSpPr>
          <p:cNvPr id="3" name="Content Placeholder 2">
            <a:extLst>
              <a:ext uri="{FF2B5EF4-FFF2-40B4-BE49-F238E27FC236}">
                <a16:creationId xmlns:a16="http://schemas.microsoft.com/office/drawing/2014/main" xmlns="" id="{AD187026-3DD1-47B5-8979-AF8CE3C7D116}"/>
              </a:ext>
            </a:extLst>
          </p:cNvPr>
          <p:cNvSpPr>
            <a:spLocks noGrp="1"/>
          </p:cNvSpPr>
          <p:nvPr>
            <p:ph idx="1"/>
          </p:nvPr>
        </p:nvSpPr>
        <p:spPr>
          <a:xfrm>
            <a:off x="5140934" y="469900"/>
            <a:ext cx="5953630" cy="5405968"/>
          </a:xfrm>
        </p:spPr>
        <p:txBody>
          <a:bodyPr anchor="ctr">
            <a:normAutofit/>
          </a:bodyPr>
          <a:lstStyle/>
          <a:p>
            <a:r>
              <a:rPr lang="en-US"/>
              <a:t>What *is* the difference between use and reuse metrics?</a:t>
            </a:r>
          </a:p>
          <a:p>
            <a:r>
              <a:rPr lang="en-US"/>
              <a:t>*Is* there even a difference?</a:t>
            </a:r>
          </a:p>
          <a:p>
            <a:r>
              <a:rPr lang="en-US"/>
              <a:t>Good question! - We’re not entirely sure either</a:t>
            </a:r>
          </a:p>
          <a:p>
            <a:r>
              <a:rPr lang="en-US"/>
              <a:t>Definitions for discussion</a:t>
            </a:r>
          </a:p>
          <a:p>
            <a:endParaRPr lang="en-US" dirty="0"/>
          </a:p>
        </p:txBody>
      </p:sp>
    </p:spTree>
    <p:extLst>
      <p:ext uri="{BB962C8B-B14F-4D97-AF65-F5344CB8AC3E}">
        <p14:creationId xmlns:p14="http://schemas.microsoft.com/office/powerpoint/2010/main" val="10176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F77C0-DB23-4E54-A127-7D115B4444F9}"/>
              </a:ext>
            </a:extLst>
          </p:cNvPr>
          <p:cNvSpPr>
            <a:spLocks noGrp="1"/>
          </p:cNvSpPr>
          <p:nvPr>
            <p:ph type="title"/>
          </p:nvPr>
        </p:nvSpPr>
        <p:spPr/>
        <p:txBody>
          <a:bodyPr/>
          <a:lstStyle/>
          <a:p>
            <a:r>
              <a:rPr lang="en-US"/>
              <a:t>Use vs. Reuse: What’s the Difference? - 2</a:t>
            </a:r>
            <a:endParaRPr lang="en-US" dirty="0"/>
          </a:p>
        </p:txBody>
      </p:sp>
      <p:sp>
        <p:nvSpPr>
          <p:cNvPr id="3" name="Content Placeholder 2">
            <a:extLst>
              <a:ext uri="{FF2B5EF4-FFF2-40B4-BE49-F238E27FC236}">
                <a16:creationId xmlns:a16="http://schemas.microsoft.com/office/drawing/2014/main" xmlns="" id="{F3C25E8D-34B0-410E-B7B5-023FEC9B3A41}"/>
              </a:ext>
            </a:extLst>
          </p:cNvPr>
          <p:cNvSpPr>
            <a:spLocks noGrp="1"/>
          </p:cNvSpPr>
          <p:nvPr>
            <p:ph sz="half" idx="1"/>
          </p:nvPr>
        </p:nvSpPr>
        <p:spPr>
          <a:xfrm>
            <a:off x="1298448" y="2560320"/>
            <a:ext cx="4718304" cy="2459135"/>
          </a:xfrm>
        </p:spPr>
        <p:txBody>
          <a:bodyPr>
            <a:spAutoFit/>
          </a:bodyPr>
          <a:lstStyle/>
          <a:p>
            <a:pPr marL="0" indent="0">
              <a:buNone/>
            </a:pPr>
            <a:r>
              <a:rPr lang="en-US" b="1" dirty="0"/>
              <a:t>Use</a:t>
            </a:r>
            <a:r>
              <a:rPr lang="en-US" dirty="0"/>
              <a:t>: Discovering and browsing objects in a digital library, often described as “clicks” or “downloads,” without knowing the specific context for this use.</a:t>
            </a:r>
          </a:p>
          <a:p>
            <a:endParaRPr lang="en-US" dirty="0"/>
          </a:p>
        </p:txBody>
      </p:sp>
      <p:sp>
        <p:nvSpPr>
          <p:cNvPr id="4" name="Content Placeholder 3">
            <a:extLst>
              <a:ext uri="{FF2B5EF4-FFF2-40B4-BE49-F238E27FC236}">
                <a16:creationId xmlns:a16="http://schemas.microsoft.com/office/drawing/2014/main" xmlns="" id="{4BD20282-BFCE-4669-9FF1-47EDE35ED580}"/>
              </a:ext>
            </a:extLst>
          </p:cNvPr>
          <p:cNvSpPr>
            <a:spLocks noGrp="1"/>
          </p:cNvSpPr>
          <p:nvPr>
            <p:ph sz="half" idx="2"/>
          </p:nvPr>
        </p:nvSpPr>
        <p:spPr/>
        <p:txBody>
          <a:bodyPr/>
          <a:lstStyle/>
          <a:p>
            <a:pPr marL="0" indent="0">
              <a:buNone/>
            </a:pPr>
            <a:r>
              <a:rPr lang="en-US" b="1" dirty="0"/>
              <a:t>Assessment examples</a:t>
            </a:r>
            <a:r>
              <a:rPr lang="en-US" dirty="0"/>
              <a:t>: basic web analytics such as number of downloads (unmediated), web traffic information, IP address location, referrals from specific sites, etc.  </a:t>
            </a:r>
          </a:p>
          <a:p>
            <a:endParaRPr lang="en-US" dirty="0"/>
          </a:p>
        </p:txBody>
      </p:sp>
    </p:spTree>
    <p:extLst>
      <p:ext uri="{BB962C8B-B14F-4D97-AF65-F5344CB8AC3E}">
        <p14:creationId xmlns:p14="http://schemas.microsoft.com/office/powerpoint/2010/main" val="361235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639</TotalTime>
  <Words>1998</Words>
  <Application>Microsoft Office PowerPoint</Application>
  <PresentationFormat>Widescreen</PresentationFormat>
  <Paragraphs>183</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Wingdings</vt:lpstr>
      <vt:lpstr>Organic</vt:lpstr>
      <vt:lpstr>Developing a framework for assessing use and reuse</vt:lpstr>
      <vt:lpstr>Project Team</vt:lpstr>
      <vt:lpstr>Background</vt:lpstr>
      <vt:lpstr>Goals</vt:lpstr>
      <vt:lpstr>Advisory Board</vt:lpstr>
      <vt:lpstr>Data Collection</vt:lpstr>
      <vt:lpstr>Deliverables</vt:lpstr>
      <vt:lpstr>Use vs. Reuse: What’s the difference?</vt:lpstr>
      <vt:lpstr>Use vs. Reuse: What’s the Difference? - 2</vt:lpstr>
      <vt:lpstr>Use vs. Reuse: What’s the difference? - 3</vt:lpstr>
      <vt:lpstr>OK, how does metadata fit into this?</vt:lpstr>
      <vt:lpstr>The Road So Far</vt:lpstr>
      <vt:lpstr>The (first) Survey</vt:lpstr>
      <vt:lpstr>Some Survey Numbers </vt:lpstr>
      <vt:lpstr>Survey Numbers - Use</vt:lpstr>
      <vt:lpstr>Survey Numbers - Reuse</vt:lpstr>
      <vt:lpstr>Recommendation Highlights</vt:lpstr>
      <vt:lpstr>Key Finding: Standards</vt:lpstr>
      <vt:lpstr>Takeaways &amp; Next Steps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framework for assessing use and reuse</dc:title>
  <dc:creator>Ayla Stein</dc:creator>
  <cp:lastModifiedBy>Rachel Tillay</cp:lastModifiedBy>
  <cp:revision>61</cp:revision>
  <dcterms:created xsi:type="dcterms:W3CDTF">2018-01-21T21:49:42Z</dcterms:created>
  <dcterms:modified xsi:type="dcterms:W3CDTF">2018-07-25T15:57:52Z</dcterms:modified>
</cp:coreProperties>
</file>