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257" r:id="rId3"/>
    <p:sldId id="258" r:id="rId4"/>
    <p:sldId id="259" r:id="rId5"/>
    <p:sldId id="282" r:id="rId6"/>
    <p:sldId id="281" r:id="rId7"/>
    <p:sldId id="260" r:id="rId8"/>
    <p:sldId id="268" r:id="rId9"/>
    <p:sldId id="261" r:id="rId10"/>
    <p:sldId id="264" r:id="rId11"/>
    <p:sldId id="270" r:id="rId12"/>
    <p:sldId id="271" r:id="rId13"/>
    <p:sldId id="272" r:id="rId14"/>
    <p:sldId id="284" r:id="rId15"/>
    <p:sldId id="286" r:id="rId16"/>
    <p:sldId id="278" r:id="rId17"/>
    <p:sldId id="283" r:id="rId18"/>
    <p:sldId id="275"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E22FB0-FDED-42F1-BD0D-BA406D4CE282}"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305130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22FB0-FDED-42F1-BD0D-BA406D4CE282}"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27073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22FB0-FDED-42F1-BD0D-BA406D4CE282}"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369301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22FB0-FDED-42F1-BD0D-BA406D4CE282}"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304015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E22FB0-FDED-42F1-BD0D-BA406D4CE282}"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213840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22FB0-FDED-42F1-BD0D-BA406D4CE282}"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243512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22FB0-FDED-42F1-BD0D-BA406D4CE282}"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406857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22FB0-FDED-42F1-BD0D-BA406D4CE282}"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150627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22FB0-FDED-42F1-BD0D-BA406D4CE282}"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41731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22FB0-FDED-42F1-BD0D-BA406D4CE282}"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343140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22FB0-FDED-42F1-BD0D-BA406D4CE282}"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46A9C7-869B-473D-A4B4-59645E120AEE}" type="slidenum">
              <a:rPr lang="en-US" smtClean="0"/>
              <a:t>‹#›</a:t>
            </a:fld>
            <a:endParaRPr lang="en-US"/>
          </a:p>
        </p:txBody>
      </p:sp>
    </p:spTree>
    <p:extLst>
      <p:ext uri="{BB962C8B-B14F-4D97-AF65-F5344CB8AC3E}">
        <p14:creationId xmlns:p14="http://schemas.microsoft.com/office/powerpoint/2010/main" val="316199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22FB0-FDED-42F1-BD0D-BA406D4CE282}" type="datetimeFigureOut">
              <a:rPr lang="en-US" smtClean="0"/>
              <a:t>8/27/2018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6A9C7-869B-473D-A4B4-59645E120AEE}"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4915" y="5731099"/>
            <a:ext cx="2185341" cy="990376"/>
          </a:xfrm>
          <a:prstGeom prst="rect">
            <a:avLst/>
          </a:prstGeom>
        </p:spPr>
      </p:pic>
    </p:spTree>
    <p:extLst>
      <p:ext uri="{BB962C8B-B14F-4D97-AF65-F5344CB8AC3E}">
        <p14:creationId xmlns:p14="http://schemas.microsoft.com/office/powerpoint/2010/main" val="173920887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1080/15332748.2017.1400725" TargetMode="External"/><Relationship Id="rId3" Type="http://schemas.openxmlformats.org/officeDocument/2006/relationships/hyperlink" Target="http://bit.ly/dpla-metadata-qual" TargetMode="External"/><Relationship Id="rId7" Type="http://schemas.openxmlformats.org/officeDocument/2006/relationships/hyperlink" Target="https://osf.io/zugmq/" TargetMode="External"/><Relationship Id="rId2" Type="http://schemas.openxmlformats.org/officeDocument/2006/relationships/hyperlink" Target="https://goo.gl/YLPcnK" TargetMode="External"/><Relationship Id="rId1" Type="http://schemas.openxmlformats.org/officeDocument/2006/relationships/slideLayout" Target="../slideLayouts/slideLayout2.xml"/><Relationship Id="rId6" Type="http://schemas.openxmlformats.org/officeDocument/2006/relationships/hyperlink" Target="https://drive.google.com/file/d/1kMxXgFrGwu3i7LBLFOj6VZRQFuQzqkHk/view" TargetMode="External"/><Relationship Id="rId5" Type="http://schemas.openxmlformats.org/officeDocument/2006/relationships/hyperlink" Target="https://drive.google.com/file/d/1fJEWhnYy5Ch7_ef_-V48-FAViA72OieG/view" TargetMode="External"/><Relationship Id="rId4" Type="http://schemas.openxmlformats.org/officeDocument/2006/relationships/hyperlink" Target="https://goo.gl/GqLrK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arch.lib.virginia.edu/catalog/tsb:62328"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d.loc.gov/vocabulary/graphicMaterials/tgm01029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ch.lib.virginia.edu/catalog/uva-lib:2153957"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Linked Data URI Workflows at the Digital Virginias DPLA Hub</a:t>
            </a:r>
          </a:p>
        </p:txBody>
      </p:sp>
      <p:sp>
        <p:nvSpPr>
          <p:cNvPr id="3" name="Subtitle 2"/>
          <p:cNvSpPr>
            <a:spLocks noGrp="1"/>
          </p:cNvSpPr>
          <p:nvPr>
            <p:ph type="subTitle" idx="1"/>
          </p:nvPr>
        </p:nvSpPr>
        <p:spPr/>
        <p:txBody>
          <a:bodyPr/>
          <a:lstStyle/>
          <a:p>
            <a:r>
              <a:rPr lang="en-US" dirty="0"/>
              <a:t>Jeremy Bartczak, Metadata Librarian</a:t>
            </a:r>
          </a:p>
        </p:txBody>
      </p:sp>
    </p:spTree>
    <p:extLst>
      <p:ext uri="{BB962C8B-B14F-4D97-AF65-F5344CB8AC3E}">
        <p14:creationId xmlns:p14="http://schemas.microsoft.com/office/powerpoint/2010/main" val="349786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DPLA Metadata Quality Guidelines</a:t>
            </a:r>
          </a:p>
        </p:txBody>
      </p:sp>
      <p:pic>
        <p:nvPicPr>
          <p:cNvPr id="6" name="Content Placeholder 5"/>
          <p:cNvPicPr>
            <a:picLocks noGrp="1" noChangeAspect="1"/>
          </p:cNvPicPr>
          <p:nvPr>
            <p:ph idx="1"/>
          </p:nvPr>
        </p:nvPicPr>
        <p:blipFill>
          <a:blip r:embed="rId2"/>
          <a:stretch>
            <a:fillRect/>
          </a:stretch>
        </p:blipFill>
        <p:spPr>
          <a:xfrm>
            <a:off x="2631664" y="1690688"/>
            <a:ext cx="6928671" cy="3502545"/>
          </a:xfrm>
          <a:prstGeom prst="rect">
            <a:avLst/>
          </a:prstGeom>
          <a:ln>
            <a:noFill/>
          </a:ln>
          <a:effectLst>
            <a:outerShdw blurRad="190500" algn="tl" rotWithShape="0">
              <a:srgbClr val="000000">
                <a:alpha val="70000"/>
              </a:srgbClr>
            </a:outerShdw>
          </a:effectLst>
        </p:spPr>
      </p:pic>
      <p:sp>
        <p:nvSpPr>
          <p:cNvPr id="3" name="Oval 2"/>
          <p:cNvSpPr/>
          <p:nvPr/>
        </p:nvSpPr>
        <p:spPr>
          <a:xfrm>
            <a:off x="4744192" y="2498982"/>
            <a:ext cx="1235034" cy="439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00947" y="4186052"/>
            <a:ext cx="4120738" cy="51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1664" y="5303520"/>
            <a:ext cx="6928671" cy="338554"/>
          </a:xfrm>
          <a:prstGeom prst="rect">
            <a:avLst/>
          </a:prstGeom>
          <a:noFill/>
        </p:spPr>
        <p:txBody>
          <a:bodyPr wrap="square" rtlCol="0">
            <a:spAutoFit/>
          </a:bodyPr>
          <a:lstStyle/>
          <a:p>
            <a:pPr algn="ctr"/>
            <a:r>
              <a:rPr lang="en-US" sz="1600" dirty="0"/>
              <a:t>http://bit.ly/dpla-metadata-qual</a:t>
            </a:r>
          </a:p>
        </p:txBody>
      </p:sp>
    </p:spTree>
    <p:extLst>
      <p:ext uri="{BB962C8B-B14F-4D97-AF65-F5344CB8AC3E}">
        <p14:creationId xmlns:p14="http://schemas.microsoft.com/office/powerpoint/2010/main" val="54760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DPLA Metadata Quality Guidelines</a:t>
            </a:r>
          </a:p>
        </p:txBody>
      </p:sp>
      <p:sp>
        <p:nvSpPr>
          <p:cNvPr id="3" name="Content Placeholder 2"/>
          <p:cNvSpPr>
            <a:spLocks noGrp="1"/>
          </p:cNvSpPr>
          <p:nvPr>
            <p:ph idx="1"/>
          </p:nvPr>
        </p:nvSpPr>
        <p:spPr>
          <a:xfrm>
            <a:off x="838200" y="1863725"/>
            <a:ext cx="10515600" cy="4351338"/>
          </a:xfrm>
        </p:spPr>
        <p:txBody>
          <a:bodyPr/>
          <a:lstStyle/>
          <a:p>
            <a:pPr marL="0" indent="0">
              <a:buNone/>
            </a:pPr>
            <a:endParaRPr lang="en-US" dirty="0"/>
          </a:p>
          <a:p>
            <a:pPr marL="0" indent="0">
              <a:buNone/>
            </a:pPr>
            <a:r>
              <a:rPr lang="en-US" dirty="0"/>
              <a:t>“If a schema that does not support attributes or nested elements, such as Dublin Core, is used, please contact DPLA to coordinate the best mapping for data.” (Dean, et al., 3) </a:t>
            </a:r>
          </a:p>
        </p:txBody>
      </p:sp>
    </p:spTree>
    <p:extLst>
      <p:ext uri="{BB962C8B-B14F-4D97-AF65-F5344CB8AC3E}">
        <p14:creationId xmlns:p14="http://schemas.microsoft.com/office/powerpoint/2010/main" val="36146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Extending the Digital Virginias Aggregation Schema</a:t>
            </a:r>
          </a:p>
        </p:txBody>
      </p:sp>
      <p:sp>
        <p:nvSpPr>
          <p:cNvPr id="3" name="Content Placeholder 2"/>
          <p:cNvSpPr>
            <a:spLocks noGrp="1"/>
          </p:cNvSpPr>
          <p:nvPr>
            <p:ph idx="1"/>
          </p:nvPr>
        </p:nvSpPr>
        <p:spPr/>
        <p:txBody>
          <a:bodyPr/>
          <a:lstStyle/>
          <a:p>
            <a:pPr marL="0" indent="0">
              <a:buNone/>
            </a:pPr>
            <a:endParaRPr lang="en-US" dirty="0"/>
          </a:p>
          <a:p>
            <a:r>
              <a:rPr lang="en-US" dirty="0"/>
              <a:t>&lt;</a:t>
            </a:r>
            <a:r>
              <a:rPr lang="en-US" dirty="0" err="1"/>
              <a:t>dcterms:spatial</a:t>
            </a:r>
            <a:r>
              <a:rPr lang="en-US" dirty="0"/>
              <a:t> </a:t>
            </a:r>
            <a:r>
              <a:rPr lang="en-US" dirty="0" err="1"/>
              <a:t>valueURI</a:t>
            </a:r>
            <a:r>
              <a:rPr lang="en-US" dirty="0"/>
              <a:t>=“”&gt;&lt;/</a:t>
            </a:r>
            <a:r>
              <a:rPr lang="en-US" dirty="0" err="1"/>
              <a:t>dcterms:coverage</a:t>
            </a:r>
            <a:r>
              <a:rPr lang="en-US" dirty="0"/>
              <a:t>&gt;</a:t>
            </a:r>
          </a:p>
          <a:p>
            <a:r>
              <a:rPr lang="en-US" dirty="0"/>
              <a:t>&lt;</a:t>
            </a:r>
            <a:r>
              <a:rPr lang="en-US" dirty="0" err="1"/>
              <a:t>dcterms:creator</a:t>
            </a:r>
            <a:r>
              <a:rPr lang="en-US" dirty="0"/>
              <a:t> </a:t>
            </a:r>
            <a:r>
              <a:rPr lang="en-US" dirty="0" err="1"/>
              <a:t>valueURI</a:t>
            </a:r>
            <a:r>
              <a:rPr lang="en-US" dirty="0"/>
              <a:t>=“”&gt;&lt;/</a:t>
            </a:r>
            <a:r>
              <a:rPr lang="en-US" dirty="0" err="1"/>
              <a:t>dcterms:creator</a:t>
            </a:r>
            <a:r>
              <a:rPr lang="en-US" dirty="0"/>
              <a:t>&gt;</a:t>
            </a:r>
          </a:p>
          <a:p>
            <a:r>
              <a:rPr lang="en-US" dirty="0"/>
              <a:t>&lt;</a:t>
            </a:r>
            <a:r>
              <a:rPr lang="en-US" dirty="0" err="1"/>
              <a:t>dcterms:subject</a:t>
            </a:r>
            <a:r>
              <a:rPr lang="en-US" dirty="0"/>
              <a:t> </a:t>
            </a:r>
            <a:r>
              <a:rPr lang="en-US" dirty="0" err="1"/>
              <a:t>valueURI</a:t>
            </a:r>
            <a:r>
              <a:rPr lang="en-US" dirty="0"/>
              <a:t>=“”&gt;&lt;/</a:t>
            </a:r>
            <a:r>
              <a:rPr lang="en-US" dirty="0" err="1"/>
              <a:t>dcterms:subject</a:t>
            </a:r>
            <a:r>
              <a:rPr lang="en-US" dirty="0"/>
              <a:t>&gt;</a:t>
            </a:r>
          </a:p>
          <a:p>
            <a:r>
              <a:rPr lang="en-US" dirty="0"/>
              <a:t>&lt;</a:t>
            </a:r>
            <a:r>
              <a:rPr lang="en-US" dirty="0" err="1"/>
              <a:t>edm:hasType</a:t>
            </a:r>
            <a:r>
              <a:rPr lang="en-US" dirty="0"/>
              <a:t> </a:t>
            </a:r>
            <a:r>
              <a:rPr lang="en-US" dirty="0" err="1"/>
              <a:t>valueURI</a:t>
            </a:r>
            <a:r>
              <a:rPr lang="en-US" dirty="0"/>
              <a:t>=“”&gt;&lt;/</a:t>
            </a:r>
            <a:r>
              <a:rPr lang="en-US" dirty="0" err="1"/>
              <a:t>edm:hasType</a:t>
            </a:r>
            <a:r>
              <a:rPr lang="en-US" dirty="0"/>
              <a:t>&gt;</a:t>
            </a:r>
          </a:p>
          <a:p>
            <a:endParaRPr lang="en-US" dirty="0"/>
          </a:p>
        </p:txBody>
      </p:sp>
    </p:spTree>
    <p:extLst>
      <p:ext uri="{BB962C8B-B14F-4D97-AF65-F5344CB8AC3E}">
        <p14:creationId xmlns:p14="http://schemas.microsoft.com/office/powerpoint/2010/main" val="312383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PCC Task Group on URIs</a:t>
            </a:r>
          </a:p>
        </p:txBody>
      </p:sp>
      <p:pic>
        <p:nvPicPr>
          <p:cNvPr id="5" name="Content Placeholder 4"/>
          <p:cNvPicPr>
            <a:picLocks noGrp="1" noChangeAspect="1"/>
          </p:cNvPicPr>
          <p:nvPr>
            <p:ph idx="1"/>
          </p:nvPr>
        </p:nvPicPr>
        <p:blipFill>
          <a:blip r:embed="rId2"/>
          <a:stretch>
            <a:fillRect/>
          </a:stretch>
        </p:blipFill>
        <p:spPr>
          <a:xfrm>
            <a:off x="2880461" y="1469809"/>
            <a:ext cx="6431077" cy="3791176"/>
          </a:xfrm>
          <a:prstGeom prst="rect">
            <a:avLst/>
          </a:prstGeom>
          <a:ln>
            <a:noFill/>
          </a:ln>
          <a:effectLst>
            <a:outerShdw blurRad="190500" algn="tl" rotWithShape="0">
              <a:srgbClr val="000000">
                <a:alpha val="70000"/>
              </a:srgbClr>
            </a:outerShdw>
          </a:effectLst>
        </p:spPr>
      </p:pic>
      <p:sp>
        <p:nvSpPr>
          <p:cNvPr id="3" name="TextBox 2"/>
          <p:cNvSpPr txBox="1"/>
          <p:nvPr/>
        </p:nvSpPr>
        <p:spPr>
          <a:xfrm>
            <a:off x="2847703" y="5368834"/>
            <a:ext cx="6466114" cy="338554"/>
          </a:xfrm>
          <a:prstGeom prst="rect">
            <a:avLst/>
          </a:prstGeom>
          <a:noFill/>
        </p:spPr>
        <p:txBody>
          <a:bodyPr wrap="square" rtlCol="0">
            <a:spAutoFit/>
          </a:bodyPr>
          <a:lstStyle/>
          <a:p>
            <a:pPr algn="ctr"/>
            <a:r>
              <a:rPr lang="en-US" sz="1600" dirty="0"/>
              <a:t>https://www.loc.gov/aba/pcc/bibframe/TaskGroups/URI-TaskGroup.html</a:t>
            </a:r>
          </a:p>
        </p:txBody>
      </p:sp>
    </p:spTree>
    <p:extLst>
      <p:ext uri="{BB962C8B-B14F-4D97-AF65-F5344CB8AC3E}">
        <p14:creationId xmlns:p14="http://schemas.microsoft.com/office/powerpoint/2010/main" val="205925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1" y="365125"/>
            <a:ext cx="10515600" cy="1325563"/>
          </a:xfrm>
        </p:spPr>
        <p:txBody>
          <a:bodyPr/>
          <a:lstStyle/>
          <a:p>
            <a:pPr algn="ctr"/>
            <a:r>
              <a:rPr lang="en-US" dirty="0"/>
              <a:t>URIs in EAD</a:t>
            </a:r>
          </a:p>
        </p:txBody>
      </p:sp>
      <p:pic>
        <p:nvPicPr>
          <p:cNvPr id="4" name="Content Placeholder 3"/>
          <p:cNvPicPr>
            <a:picLocks noGrp="1" noChangeAspect="1"/>
          </p:cNvPicPr>
          <p:nvPr>
            <p:ph idx="1"/>
          </p:nvPr>
        </p:nvPicPr>
        <p:blipFill>
          <a:blip r:embed="rId2"/>
          <a:stretch>
            <a:fillRect/>
          </a:stretch>
        </p:blipFill>
        <p:spPr>
          <a:xfrm>
            <a:off x="1790700" y="2547988"/>
            <a:ext cx="8610600" cy="1647825"/>
          </a:xfrm>
          <a:prstGeom prst="rect">
            <a:avLst/>
          </a:prstGeom>
          <a:ln>
            <a:noFill/>
          </a:ln>
          <a:effectLst>
            <a:outerShdw blurRad="190500" algn="tl" rotWithShape="0">
              <a:srgbClr val="000000">
                <a:alpha val="70000"/>
              </a:srgbClr>
            </a:outerShdw>
          </a:effectLst>
        </p:spPr>
      </p:pic>
      <p:sp>
        <p:nvSpPr>
          <p:cNvPr id="3" name="TextBox 2"/>
          <p:cNvSpPr txBox="1"/>
          <p:nvPr/>
        </p:nvSpPr>
        <p:spPr>
          <a:xfrm>
            <a:off x="1790700" y="4480560"/>
            <a:ext cx="8610600" cy="369332"/>
          </a:xfrm>
          <a:prstGeom prst="rect">
            <a:avLst/>
          </a:prstGeom>
          <a:noFill/>
        </p:spPr>
        <p:txBody>
          <a:bodyPr wrap="square" rtlCol="0">
            <a:spAutoFit/>
          </a:bodyPr>
          <a:lstStyle/>
          <a:p>
            <a:pPr algn="ctr"/>
            <a:r>
              <a:rPr lang="en-US" dirty="0"/>
              <a:t>https://www.tandfonline.com/doi/full/10.1080/15332748.2017.1400725</a:t>
            </a:r>
          </a:p>
        </p:txBody>
      </p:sp>
    </p:spTree>
    <p:extLst>
      <p:ext uri="{BB962C8B-B14F-4D97-AF65-F5344CB8AC3E}">
        <p14:creationId xmlns:p14="http://schemas.microsoft.com/office/powerpoint/2010/main" val="1653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API Upgrade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“A new DPLA API endpoint will be made available in the near future that utilizes MAP v5. Until then the current API will continue to provide data in accordance with MAP 3.1. More complete documentation and user guides for the DPLA MAP will be released soon.” (Gueguen, et al., Metadata Application Profile, version 5.0)</a:t>
            </a:r>
          </a:p>
        </p:txBody>
      </p:sp>
    </p:spTree>
    <p:extLst>
      <p:ext uri="{BB962C8B-B14F-4D97-AF65-F5344CB8AC3E}">
        <p14:creationId xmlns:p14="http://schemas.microsoft.com/office/powerpoint/2010/main" val="191260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750"/>
            <a:ext cx="10515600" cy="679902"/>
          </a:xfrm>
        </p:spPr>
        <p:txBody>
          <a:bodyPr>
            <a:normAutofit fontScale="90000"/>
          </a:bodyPr>
          <a:lstStyle/>
          <a:p>
            <a:pPr algn="ctr"/>
            <a:r>
              <a:rPr lang="en-US" dirty="0"/>
              <a:t>Reuse</a:t>
            </a:r>
          </a:p>
        </p:txBody>
      </p:sp>
      <p:pic>
        <p:nvPicPr>
          <p:cNvPr id="4" name="Content Placeholder 3"/>
          <p:cNvPicPr>
            <a:picLocks noGrp="1" noChangeAspect="1"/>
          </p:cNvPicPr>
          <p:nvPr>
            <p:ph idx="1"/>
          </p:nvPr>
        </p:nvPicPr>
        <p:blipFill>
          <a:blip r:embed="rId2"/>
          <a:stretch>
            <a:fillRect/>
          </a:stretch>
        </p:blipFill>
        <p:spPr>
          <a:xfrm>
            <a:off x="2292947" y="1161431"/>
            <a:ext cx="7606103" cy="3775117"/>
          </a:xfrm>
          <a:prstGeom prst="rect">
            <a:avLst/>
          </a:prstGeom>
          <a:ln>
            <a:noFill/>
          </a:ln>
          <a:effectLst>
            <a:outerShdw blurRad="190500" algn="tl" rotWithShape="0">
              <a:srgbClr val="000000">
                <a:alpha val="70000"/>
              </a:srgbClr>
            </a:outerShdw>
          </a:effectLst>
        </p:spPr>
      </p:pic>
      <p:sp>
        <p:nvSpPr>
          <p:cNvPr id="5" name="Oval 4"/>
          <p:cNvSpPr/>
          <p:nvPr/>
        </p:nvSpPr>
        <p:spPr>
          <a:xfrm>
            <a:off x="2450889" y="2016431"/>
            <a:ext cx="2030681" cy="356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92948" y="5112327"/>
            <a:ext cx="7606103" cy="369332"/>
          </a:xfrm>
          <a:prstGeom prst="rect">
            <a:avLst/>
          </a:prstGeom>
          <a:noFill/>
        </p:spPr>
        <p:txBody>
          <a:bodyPr wrap="square" rtlCol="0">
            <a:spAutoFit/>
          </a:bodyPr>
          <a:lstStyle/>
          <a:p>
            <a:pPr algn="ctr"/>
            <a:r>
              <a:rPr lang="en-US" dirty="0"/>
              <a:t>https://search-ld.library.wisc.edu/</a:t>
            </a:r>
          </a:p>
        </p:txBody>
      </p:sp>
    </p:spTree>
    <p:extLst>
      <p:ext uri="{BB962C8B-B14F-4D97-AF65-F5344CB8AC3E}">
        <p14:creationId xmlns:p14="http://schemas.microsoft.com/office/powerpoint/2010/main" val="43773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Reuse</a:t>
            </a:r>
          </a:p>
        </p:txBody>
      </p:sp>
      <p:pic>
        <p:nvPicPr>
          <p:cNvPr id="1026" name="Picture 2" descr="http://snaccooperative.org/static/about/images/top_paper_dolls_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251" y="1938022"/>
            <a:ext cx="9361497" cy="2683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42608" y="4868883"/>
            <a:ext cx="4476997" cy="369332"/>
          </a:xfrm>
          <a:prstGeom prst="rect">
            <a:avLst/>
          </a:prstGeom>
          <a:noFill/>
        </p:spPr>
        <p:txBody>
          <a:bodyPr wrap="square" rtlCol="0">
            <a:spAutoFit/>
          </a:bodyPr>
          <a:lstStyle/>
          <a:p>
            <a:pPr algn="ctr"/>
            <a:r>
              <a:rPr lang="en-US" dirty="0"/>
              <a:t>http://snaccooperative.org/</a:t>
            </a:r>
          </a:p>
        </p:txBody>
      </p:sp>
    </p:spTree>
    <p:extLst>
      <p:ext uri="{BB962C8B-B14F-4D97-AF65-F5344CB8AC3E}">
        <p14:creationId xmlns:p14="http://schemas.microsoft.com/office/powerpoint/2010/main" val="227742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838200" y="1690688"/>
            <a:ext cx="10367356" cy="3978592"/>
          </a:xfrm>
        </p:spPr>
        <p:txBody>
          <a:bodyPr>
            <a:normAutofit lnSpcReduction="10000"/>
          </a:bodyPr>
          <a:lstStyle/>
          <a:p>
            <a:pPr marL="0" indent="0">
              <a:spcBef>
                <a:spcPts val="0"/>
              </a:spcBef>
              <a:buNone/>
            </a:pPr>
            <a:r>
              <a:rPr lang="en-US" sz="1500" dirty="0"/>
              <a:t>Allison-Cassin, Stacy, et al. “</a:t>
            </a:r>
            <a:r>
              <a:rPr lang="en-US" sz="1500" dirty="0" err="1"/>
              <a:t>Wikidata</a:t>
            </a:r>
            <a:r>
              <a:rPr lang="en-US" sz="1500" dirty="0"/>
              <a:t>.” LD4 Workshop 2018, Stanford University. Presentation, </a:t>
            </a:r>
            <a:r>
              <a:rPr lang="en-US" sz="1500" dirty="0">
                <a:hlinkClick r:id="rId2"/>
              </a:rPr>
              <a:t>https://goo.gl/YLPcnK</a:t>
            </a:r>
            <a:r>
              <a:rPr lang="en-US" sz="1500" dirty="0"/>
              <a:t>. Accessed 5 June 2018.</a:t>
            </a:r>
          </a:p>
          <a:p>
            <a:pPr marL="0" indent="0">
              <a:spcBef>
                <a:spcPts val="0"/>
              </a:spcBef>
              <a:buNone/>
            </a:pPr>
            <a:endParaRPr lang="en-US" sz="1500" dirty="0"/>
          </a:p>
          <a:p>
            <a:pPr marL="0" indent="0">
              <a:spcBef>
                <a:spcPts val="0"/>
              </a:spcBef>
              <a:buNone/>
            </a:pPr>
            <a:r>
              <a:rPr lang="en-US" sz="1500" dirty="0"/>
              <a:t>Dean, Robin, et al. </a:t>
            </a:r>
            <a:r>
              <a:rPr lang="en-US" sz="1500" i="1" dirty="0"/>
              <a:t>DPLA Metadata Quality Guidelines</a:t>
            </a:r>
            <a:r>
              <a:rPr lang="en-US" sz="1500" dirty="0"/>
              <a:t>. Digital Public Library of America, 2017, </a:t>
            </a:r>
            <a:r>
              <a:rPr lang="en-US" sz="1500" dirty="0">
                <a:hlinkClick r:id="rId3"/>
              </a:rPr>
              <a:t>http://bit.ly/dpla-metadata-qual</a:t>
            </a:r>
            <a:r>
              <a:rPr lang="en-US" sz="1500" dirty="0"/>
              <a:t>. Accessed 18 May 2018.</a:t>
            </a:r>
          </a:p>
          <a:p>
            <a:pPr marL="0" indent="0">
              <a:spcBef>
                <a:spcPts val="0"/>
              </a:spcBef>
              <a:buNone/>
            </a:pPr>
            <a:endParaRPr lang="en-US" sz="1500" dirty="0"/>
          </a:p>
          <a:p>
            <a:pPr marL="0" indent="0">
              <a:spcBef>
                <a:spcPts val="0"/>
              </a:spcBef>
              <a:buNone/>
            </a:pPr>
            <a:r>
              <a:rPr lang="en-US" sz="1500" dirty="0" err="1"/>
              <a:t>Deliot</a:t>
            </a:r>
            <a:r>
              <a:rPr lang="en-US" sz="1500" dirty="0"/>
              <a:t>, </a:t>
            </a:r>
            <a:r>
              <a:rPr lang="en-US" sz="1500" dirty="0" err="1"/>
              <a:t>Corine</a:t>
            </a:r>
            <a:r>
              <a:rPr lang="en-US" sz="1500" dirty="0"/>
              <a:t>, et al. </a:t>
            </a:r>
            <a:r>
              <a:rPr lang="en-US" sz="1500" i="1" dirty="0"/>
              <a:t>Formulating and Obtaining URIs: A Guide to Commonly Used Vocabularies and Reference Sources. </a:t>
            </a:r>
            <a:r>
              <a:rPr lang="en-US" sz="1500" dirty="0"/>
              <a:t>Program for Cooperative Cataloging, 2018, </a:t>
            </a:r>
            <a:r>
              <a:rPr lang="en-US" sz="1500" dirty="0">
                <a:hlinkClick r:id="rId4"/>
              </a:rPr>
              <a:t>https://goo.gl/GqLrK4</a:t>
            </a:r>
            <a:r>
              <a:rPr lang="en-US" sz="1500" dirty="0"/>
              <a:t>. Accessed 18 May 2018.</a:t>
            </a:r>
          </a:p>
          <a:p>
            <a:pPr marL="0" indent="0">
              <a:spcBef>
                <a:spcPts val="0"/>
              </a:spcBef>
              <a:buNone/>
            </a:pPr>
            <a:endParaRPr lang="en-US" sz="1500" dirty="0"/>
          </a:p>
          <a:p>
            <a:pPr marL="0" indent="0">
              <a:spcBef>
                <a:spcPts val="0"/>
              </a:spcBef>
              <a:buNone/>
            </a:pPr>
            <a:r>
              <a:rPr lang="en-US" sz="1500" dirty="0"/>
              <a:t>Gueguen, Gretchen, et al. “Metadata Application Profile, version 5.0. Digital Public Library of America, 2017, </a:t>
            </a:r>
            <a:r>
              <a:rPr lang="en-US" sz="1500" dirty="0">
                <a:hlinkClick r:id="rId5"/>
              </a:rPr>
              <a:t>https://drive.google.com/file/d/1fJEWhnYy5Ch7_ef_-V48-FAViA72OieG/view</a:t>
            </a:r>
            <a:r>
              <a:rPr lang="en-US" sz="1500" dirty="0"/>
              <a:t>. Accessed 6 June 2018.</a:t>
            </a:r>
          </a:p>
          <a:p>
            <a:pPr marL="0" indent="0">
              <a:spcBef>
                <a:spcPts val="0"/>
              </a:spcBef>
              <a:buNone/>
            </a:pPr>
            <a:endParaRPr lang="en-US" sz="1500" dirty="0"/>
          </a:p>
          <a:p>
            <a:pPr marL="0" indent="0">
              <a:spcBef>
                <a:spcPts val="0"/>
              </a:spcBef>
              <a:buNone/>
            </a:pPr>
            <a:r>
              <a:rPr lang="en-US" sz="1500" dirty="0"/>
              <a:t>Gueguen, Gretchen, et al. “Introduction to the DPLA Metadata Application Profile, version 5.0. Digital Public Library of America, 2017, </a:t>
            </a:r>
            <a:r>
              <a:rPr lang="en-US" sz="1500" dirty="0">
                <a:hlinkClick r:id="rId6"/>
              </a:rPr>
              <a:t>https://drive.google.com/file/d/1kMxXgFrGwu3i7LBLFOj6VZRQFuQzqkHk/view</a:t>
            </a:r>
            <a:r>
              <a:rPr lang="en-US" sz="1500" dirty="0"/>
              <a:t>. Accessed 6 June 2018.</a:t>
            </a:r>
          </a:p>
          <a:p>
            <a:pPr marL="0" indent="0">
              <a:spcBef>
                <a:spcPts val="0"/>
              </a:spcBef>
              <a:buNone/>
            </a:pPr>
            <a:endParaRPr lang="en-US" sz="1500" dirty="0"/>
          </a:p>
          <a:p>
            <a:pPr marL="0" indent="0">
              <a:spcBef>
                <a:spcPts val="0"/>
              </a:spcBef>
              <a:buNone/>
            </a:pPr>
            <a:r>
              <a:rPr lang="en-US" sz="1500" dirty="0"/>
              <a:t>Meyer, Steve. “Enhancing Library Discovery with Linked Open Data.” Code4lib 2018, Feb. 2018, Washington, DC. Lightning Talk, </a:t>
            </a:r>
            <a:r>
              <a:rPr lang="en-US" sz="1500" dirty="0">
                <a:hlinkClick r:id="rId7"/>
              </a:rPr>
              <a:t>https://osf.io/zugmq/</a:t>
            </a:r>
            <a:r>
              <a:rPr lang="en-US" sz="1500" dirty="0"/>
              <a:t>. Accessed 18 May 2018.</a:t>
            </a:r>
          </a:p>
          <a:p>
            <a:pPr marL="0" indent="0">
              <a:spcBef>
                <a:spcPts val="0"/>
              </a:spcBef>
              <a:buNone/>
            </a:pPr>
            <a:endParaRPr lang="en-US" sz="1500" dirty="0"/>
          </a:p>
          <a:p>
            <a:pPr marL="0" indent="0">
              <a:spcBef>
                <a:spcPts val="0"/>
              </a:spcBef>
              <a:buNone/>
            </a:pPr>
            <a:r>
              <a:rPr lang="en-US" sz="1500" dirty="0"/>
              <a:t>Tillman, Ruth </a:t>
            </a:r>
            <a:r>
              <a:rPr lang="en-US" sz="1500" dirty="0" err="1"/>
              <a:t>Kitchin</a:t>
            </a:r>
            <a:r>
              <a:rPr lang="en-US" sz="1500" dirty="0"/>
              <a:t>. “Opportunities for Encoding EAD for Linked Data Extraction and Publication.” </a:t>
            </a:r>
            <a:r>
              <a:rPr lang="en-US" sz="1500" i="1" dirty="0"/>
              <a:t>Journal of Archival Organization</a:t>
            </a:r>
            <a:r>
              <a:rPr lang="en-US" sz="1500" dirty="0"/>
              <a:t>,  vol. 13, issue 1-2, 2018, pp. 19-36, </a:t>
            </a:r>
            <a:r>
              <a:rPr lang="en-US" sz="1500" dirty="0">
                <a:hlinkClick r:id="rId8"/>
              </a:rPr>
              <a:t>https://doi.org/10.1080/15332748.2017.1400725</a:t>
            </a:r>
            <a:r>
              <a:rPr lang="en-US" sz="1500" dirty="0"/>
              <a:t>. Accessed 18 May 2018.</a:t>
            </a:r>
          </a:p>
          <a:p>
            <a:pPr marL="0" indent="0">
              <a:spcBef>
                <a:spcPts val="0"/>
              </a:spcBef>
              <a:buNone/>
            </a:pPr>
            <a:endParaRPr lang="en-US" sz="1600" dirty="0"/>
          </a:p>
          <a:p>
            <a:pPr marL="0" indent="0">
              <a:spcBef>
                <a:spcPts val="0"/>
              </a:spcBef>
              <a:buNone/>
            </a:pPr>
            <a:endParaRPr lang="en-US" sz="2000" dirty="0"/>
          </a:p>
          <a:p>
            <a:pPr marL="0" indent="0">
              <a:buNone/>
            </a:pPr>
            <a:endParaRPr lang="en-US" sz="2400" dirty="0"/>
          </a:p>
        </p:txBody>
      </p:sp>
    </p:spTree>
    <p:extLst>
      <p:ext uri="{BB962C8B-B14F-4D97-AF65-F5344CB8AC3E}">
        <p14:creationId xmlns:p14="http://schemas.microsoft.com/office/powerpoint/2010/main" val="253650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sp>
        <p:nvSpPr>
          <p:cNvPr id="3" name="Content Placeholder 2"/>
          <p:cNvSpPr>
            <a:spLocks noGrp="1"/>
          </p:cNvSpPr>
          <p:nvPr>
            <p:ph idx="1"/>
          </p:nvPr>
        </p:nvSpPr>
        <p:spPr/>
        <p:txBody>
          <a:bodyPr/>
          <a:lstStyle/>
          <a:p>
            <a:pPr algn="ctr"/>
            <a:endParaRPr lang="en-US" dirty="0"/>
          </a:p>
          <a:p>
            <a:pPr algn="ctr"/>
            <a:endParaRPr lang="en-US" dirty="0"/>
          </a:p>
          <a:p>
            <a:pPr marL="0" indent="0" algn="ctr">
              <a:buNone/>
            </a:pPr>
            <a:r>
              <a:rPr lang="en-US" dirty="0"/>
              <a:t>jbartczak@virginia.edu</a:t>
            </a:r>
          </a:p>
        </p:txBody>
      </p:sp>
    </p:spTree>
    <p:extLst>
      <p:ext uri="{BB962C8B-B14F-4D97-AF65-F5344CB8AC3E}">
        <p14:creationId xmlns:p14="http://schemas.microsoft.com/office/powerpoint/2010/main" val="214485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 Outline</a:t>
            </a:r>
          </a:p>
        </p:txBody>
      </p:sp>
      <p:sp>
        <p:nvSpPr>
          <p:cNvPr id="3" name="Content Placeholder 2"/>
          <p:cNvSpPr>
            <a:spLocks noGrp="1"/>
          </p:cNvSpPr>
          <p:nvPr>
            <p:ph idx="1"/>
          </p:nvPr>
        </p:nvSpPr>
        <p:spPr/>
        <p:txBody>
          <a:bodyPr/>
          <a:lstStyle/>
          <a:p>
            <a:r>
              <a:rPr lang="en-US" dirty="0"/>
              <a:t>Introduction to the Digital Virginias Hub and workflows</a:t>
            </a:r>
          </a:p>
          <a:p>
            <a:r>
              <a:rPr lang="en-US" dirty="0"/>
              <a:t>Strategies for enhancing two UVa. collections with URIs	</a:t>
            </a:r>
          </a:p>
          <a:p>
            <a:r>
              <a:rPr lang="en-US" dirty="0"/>
              <a:t>Pilot workflow for harvesting URIs in DPLA</a:t>
            </a:r>
          </a:p>
          <a:p>
            <a:r>
              <a:rPr lang="en-US" dirty="0"/>
              <a:t>Immediate benefits and future goals</a:t>
            </a:r>
          </a:p>
        </p:txBody>
      </p:sp>
    </p:spTree>
    <p:extLst>
      <p:ext uri="{BB962C8B-B14F-4D97-AF65-F5344CB8AC3E}">
        <p14:creationId xmlns:p14="http://schemas.microsoft.com/office/powerpoint/2010/main" val="134129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Digital Virginias DPLA Regional Hub</a:t>
            </a:r>
          </a:p>
        </p:txBody>
      </p:sp>
      <p:pic>
        <p:nvPicPr>
          <p:cNvPr id="1026" name="Picture 2" descr="Digital Virginias | DP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9273" y="1905841"/>
            <a:ext cx="4233454" cy="1157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versity of virgi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153" y="3718685"/>
            <a:ext cx="1148987" cy="1148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est virginia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793" y="3718685"/>
            <a:ext cx="882930" cy="9094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virginia te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7875" y="3851649"/>
            <a:ext cx="1390112" cy="6609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william and m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8233" y="3718685"/>
            <a:ext cx="926926" cy="9269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irginia commonweal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7462" y="3700359"/>
            <a:ext cx="1071502" cy="10715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george mason univers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139" y="3700359"/>
            <a:ext cx="1430817" cy="92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5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Hub Workflow</a:t>
            </a:r>
          </a:p>
        </p:txBody>
      </p:sp>
      <p:pic>
        <p:nvPicPr>
          <p:cNvPr id="2050" name="Picture 2" descr="Image result for dublin 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68776"/>
            <a:ext cx="1854031" cy="6093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peana log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5771" y="3507396"/>
            <a:ext cx="784361" cy="11137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dp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420" y="2568776"/>
            <a:ext cx="1759228" cy="174773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json 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7037" y="2568776"/>
            <a:ext cx="2266763" cy="2266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860839"/>
            <a:ext cx="3173506" cy="646331"/>
          </a:xfrm>
          <a:prstGeom prst="rect">
            <a:avLst/>
          </a:prstGeom>
          <a:noFill/>
        </p:spPr>
        <p:txBody>
          <a:bodyPr wrap="square" rtlCol="0">
            <a:spAutoFit/>
          </a:bodyPr>
          <a:lstStyle/>
          <a:p>
            <a:pPr algn="ctr"/>
            <a:r>
              <a:rPr lang="en-US" dirty="0"/>
              <a:t>Digital Virginias Aggregation XML Schema</a:t>
            </a:r>
          </a:p>
        </p:txBody>
      </p:sp>
      <p:sp>
        <p:nvSpPr>
          <p:cNvPr id="8" name="TextBox 7"/>
          <p:cNvSpPr txBox="1"/>
          <p:nvPr/>
        </p:nvSpPr>
        <p:spPr>
          <a:xfrm>
            <a:off x="4905935" y="1860839"/>
            <a:ext cx="2380130" cy="369332"/>
          </a:xfrm>
          <a:prstGeom prst="rect">
            <a:avLst/>
          </a:prstGeom>
          <a:noFill/>
        </p:spPr>
        <p:txBody>
          <a:bodyPr wrap="square" rtlCol="0">
            <a:spAutoFit/>
          </a:bodyPr>
          <a:lstStyle/>
          <a:p>
            <a:pPr algn="ctr"/>
            <a:r>
              <a:rPr lang="en-US" dirty="0"/>
              <a:t>DPLAMAP</a:t>
            </a:r>
          </a:p>
        </p:txBody>
      </p:sp>
      <p:sp>
        <p:nvSpPr>
          <p:cNvPr id="9" name="TextBox 8"/>
          <p:cNvSpPr txBox="1"/>
          <p:nvPr/>
        </p:nvSpPr>
        <p:spPr>
          <a:xfrm>
            <a:off x="9087037" y="1860839"/>
            <a:ext cx="2127810" cy="369332"/>
          </a:xfrm>
          <a:prstGeom prst="rect">
            <a:avLst/>
          </a:prstGeom>
          <a:noFill/>
        </p:spPr>
        <p:txBody>
          <a:bodyPr wrap="square" rtlCol="0">
            <a:spAutoFit/>
          </a:bodyPr>
          <a:lstStyle/>
          <a:p>
            <a:pPr algn="ctr"/>
            <a:r>
              <a:rPr lang="en-US" dirty="0"/>
              <a:t>API</a:t>
            </a:r>
          </a:p>
        </p:txBody>
      </p:sp>
      <p:sp>
        <p:nvSpPr>
          <p:cNvPr id="10" name="Right Arrow 9"/>
          <p:cNvSpPr/>
          <p:nvPr/>
        </p:nvSpPr>
        <p:spPr>
          <a:xfrm>
            <a:off x="3452072" y="31761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537638" y="32175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55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DPLAMAP</a:t>
            </a:r>
          </a:p>
        </p:txBody>
      </p:sp>
      <p:pic>
        <p:nvPicPr>
          <p:cNvPr id="4" name="Content Placeholder 3"/>
          <p:cNvPicPr>
            <a:picLocks noGrp="1" noChangeAspect="1"/>
          </p:cNvPicPr>
          <p:nvPr>
            <p:ph idx="1"/>
          </p:nvPr>
        </p:nvPicPr>
        <p:blipFill>
          <a:blip r:embed="rId2"/>
          <a:stretch>
            <a:fillRect/>
          </a:stretch>
        </p:blipFill>
        <p:spPr>
          <a:xfrm>
            <a:off x="3875256" y="1690688"/>
            <a:ext cx="4441487" cy="340359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875256" y="5094282"/>
            <a:ext cx="4441488" cy="584775"/>
          </a:xfrm>
          <a:prstGeom prst="rect">
            <a:avLst/>
          </a:prstGeom>
          <a:noFill/>
        </p:spPr>
        <p:txBody>
          <a:bodyPr wrap="square" rtlCol="0">
            <a:spAutoFit/>
          </a:bodyPr>
          <a:lstStyle/>
          <a:p>
            <a:r>
              <a:rPr lang="en-US" sz="1600" dirty="0"/>
              <a:t>https://drive.google.com/file/d/1fJEWhnYy5Ch7_ef_-V48-FAViA72OieG/view</a:t>
            </a:r>
          </a:p>
        </p:txBody>
      </p:sp>
    </p:spTree>
    <p:extLst>
      <p:ext uri="{BB962C8B-B14F-4D97-AF65-F5344CB8AC3E}">
        <p14:creationId xmlns:p14="http://schemas.microsoft.com/office/powerpoint/2010/main" val="220471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Digital Virginias Aggregation Schema</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http://dplava.lib.virginia.edu/</a:t>
            </a:r>
          </a:p>
        </p:txBody>
      </p:sp>
    </p:spTree>
    <p:extLst>
      <p:ext uri="{BB962C8B-B14F-4D97-AF65-F5344CB8AC3E}">
        <p14:creationId xmlns:p14="http://schemas.microsoft.com/office/powerpoint/2010/main" val="32408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pPr algn="ctr"/>
            <a:r>
              <a:rPr lang="en-US" sz="3200" dirty="0"/>
              <a:t>University of Virginia Printing Services Collection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398" y="1306286"/>
            <a:ext cx="5899203" cy="3919051"/>
          </a:xfrm>
          <a:prstGeom prst="rect">
            <a:avLst/>
          </a:prstGeom>
          <a:ln>
            <a:noFill/>
          </a:ln>
          <a:effectLst>
            <a:outerShdw blurRad="190500" algn="tl" rotWithShape="0">
              <a:srgbClr val="000000">
                <a:alpha val="70000"/>
              </a:srgbClr>
            </a:outerShdw>
          </a:effectLst>
        </p:spPr>
      </p:pic>
      <p:sp>
        <p:nvSpPr>
          <p:cNvPr id="5" name="TextBox 4"/>
          <p:cNvSpPr txBox="1"/>
          <p:nvPr/>
        </p:nvSpPr>
        <p:spPr>
          <a:xfrm>
            <a:off x="3146398" y="5394960"/>
            <a:ext cx="5899203" cy="553998"/>
          </a:xfrm>
          <a:prstGeom prst="rect">
            <a:avLst/>
          </a:prstGeom>
          <a:noFill/>
        </p:spPr>
        <p:txBody>
          <a:bodyPr wrap="square" rtlCol="0">
            <a:spAutoFit/>
          </a:bodyPr>
          <a:lstStyle/>
          <a:p>
            <a:r>
              <a:rPr lang="en-US" sz="1100" dirty="0"/>
              <a:t>Skinner, David M. </a:t>
            </a:r>
            <a:r>
              <a:rPr lang="en-US" sz="1100" i="1" dirty="0"/>
              <a:t>Madison Bowl during Easters Weekend</a:t>
            </a:r>
            <a:r>
              <a:rPr lang="en-US" sz="1100" dirty="0"/>
              <a:t>. 1975. Special Collections, University of Virginia Library, Charlottesville, Va. </a:t>
            </a:r>
            <a:r>
              <a:rPr lang="en-US" sz="1100" dirty="0">
                <a:hlinkClick r:id="rId3"/>
              </a:rPr>
              <a:t>http://search.lib.Virginia.edu/catalog/tsb:62328</a:t>
            </a:r>
            <a:endParaRPr lang="en-US" sz="1100" dirty="0"/>
          </a:p>
          <a:p>
            <a:endParaRPr lang="en-US" sz="800" dirty="0"/>
          </a:p>
        </p:txBody>
      </p:sp>
    </p:spTree>
    <p:extLst>
      <p:ext uri="{BB962C8B-B14F-4D97-AF65-F5344CB8AC3E}">
        <p14:creationId xmlns:p14="http://schemas.microsoft.com/office/powerpoint/2010/main" val="416116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LCTGM Terms Pre-Coordinated with URIs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Students | tgm010299</a:t>
            </a:r>
          </a:p>
          <a:p>
            <a:pPr marL="0" indent="0">
              <a:buNone/>
            </a:pPr>
            <a:endParaRPr lang="en-US" sz="1600" dirty="0"/>
          </a:p>
          <a:p>
            <a:pPr marL="0" indent="0">
              <a:buNone/>
            </a:pPr>
            <a:r>
              <a:rPr lang="en-US" sz="1700" dirty="0"/>
              <a:t>&lt;</a:t>
            </a:r>
            <a:r>
              <a:rPr lang="en-US" sz="1700" dirty="0" err="1"/>
              <a:t>mods:subject</a:t>
            </a:r>
            <a:r>
              <a:rPr lang="en-US" sz="1700" dirty="0"/>
              <a:t> </a:t>
            </a:r>
            <a:r>
              <a:rPr lang="en-US" sz="1700" dirty="0" err="1"/>
              <a:t>valueURI</a:t>
            </a:r>
            <a:r>
              <a:rPr lang="en-US" sz="1700" dirty="0"/>
              <a:t>=</a:t>
            </a:r>
            <a:r>
              <a:rPr lang="en-US" sz="1700" dirty="0">
                <a:hlinkClick r:id="rId2"/>
              </a:rPr>
              <a:t>“</a:t>
            </a:r>
            <a:r>
              <a:rPr lang="en-US" sz="1700" u="sng" dirty="0">
                <a:hlinkClick r:id="rId2"/>
              </a:rPr>
              <a:t>http://id.loc.gov/vocabulary/</a:t>
            </a:r>
            <a:r>
              <a:rPr lang="en-US" sz="1700" u="sng" dirty="0" err="1">
                <a:hlinkClick r:id="rId2"/>
              </a:rPr>
              <a:t>graphicMaterials</a:t>
            </a:r>
            <a:r>
              <a:rPr lang="en-US" sz="1700" u="sng" dirty="0">
                <a:hlinkClick r:id="rId2"/>
              </a:rPr>
              <a:t>/tgm010299</a:t>
            </a:r>
            <a:r>
              <a:rPr lang="en-US" sz="1700" dirty="0"/>
              <a:t>”&gt;Students&lt;</a:t>
            </a:r>
            <a:r>
              <a:rPr lang="en-US" sz="1700" dirty="0" err="1"/>
              <a:t>mods:subject</a:t>
            </a:r>
            <a:r>
              <a:rPr lang="en-US" sz="1700" dirty="0"/>
              <a:t>/&gt;</a:t>
            </a:r>
          </a:p>
          <a:p>
            <a:pPr marL="0" indent="0">
              <a:buNone/>
            </a:pPr>
            <a:endParaRPr lang="en-US" sz="1600" dirty="0"/>
          </a:p>
        </p:txBody>
      </p:sp>
    </p:spTree>
    <p:extLst>
      <p:ext uri="{BB962C8B-B14F-4D97-AF65-F5344CB8AC3E}">
        <p14:creationId xmlns:p14="http://schemas.microsoft.com/office/powerpoint/2010/main" val="16863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lstStyle/>
          <a:p>
            <a:r>
              <a:rPr lang="en-US" dirty="0"/>
              <a:t>University of Virginia Visual History Collection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268" y="1463040"/>
            <a:ext cx="6247464" cy="3757992"/>
          </a:xfrm>
          <a:prstGeom prst="rect">
            <a:avLst/>
          </a:prstGeom>
          <a:ln>
            <a:noFill/>
          </a:ln>
          <a:effectLst>
            <a:outerShdw blurRad="190500" algn="tl" rotWithShape="0">
              <a:srgbClr val="000000">
                <a:alpha val="70000"/>
              </a:srgbClr>
            </a:outerShdw>
          </a:effectLst>
        </p:spPr>
      </p:pic>
      <p:sp>
        <p:nvSpPr>
          <p:cNvPr id="3" name="TextBox 2"/>
          <p:cNvSpPr txBox="1"/>
          <p:nvPr/>
        </p:nvSpPr>
        <p:spPr>
          <a:xfrm>
            <a:off x="2972268" y="5303520"/>
            <a:ext cx="6247464" cy="738664"/>
          </a:xfrm>
          <a:prstGeom prst="rect">
            <a:avLst/>
          </a:prstGeom>
          <a:noFill/>
        </p:spPr>
        <p:txBody>
          <a:bodyPr wrap="square" rtlCol="0">
            <a:spAutoFit/>
          </a:bodyPr>
          <a:lstStyle/>
          <a:p>
            <a:r>
              <a:rPr lang="en-US" sz="1200" dirty="0" err="1"/>
              <a:t>Holsinger’s</a:t>
            </a:r>
            <a:r>
              <a:rPr lang="en-US" sz="1200" dirty="0"/>
              <a:t> Studio. Rotunda and Lawn from South. 1895. Special Collections, University of Virginia Library, Charlottesville, Va. </a:t>
            </a:r>
            <a:r>
              <a:rPr lang="en-US" sz="1200" dirty="0">
                <a:hlinkClick r:id="rId3"/>
              </a:rPr>
              <a:t>http://search.lib.Virginia.edu/catalog/uva-lib:2153957</a:t>
            </a:r>
            <a:endParaRPr lang="en-US" sz="1200" dirty="0"/>
          </a:p>
          <a:p>
            <a:endParaRPr lang="en-US" dirty="0"/>
          </a:p>
        </p:txBody>
      </p:sp>
    </p:spTree>
    <p:extLst>
      <p:ext uri="{BB962C8B-B14F-4D97-AF65-F5344CB8AC3E}">
        <p14:creationId xmlns:p14="http://schemas.microsoft.com/office/powerpoint/2010/main" val="1955340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3579</TotalTime>
  <Words>732</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Linked Data URI Workflows at the Digital Virginias DPLA Hub</vt:lpstr>
      <vt:lpstr>Discussion Outline</vt:lpstr>
      <vt:lpstr>The Digital Virginias DPLA Regional Hub</vt:lpstr>
      <vt:lpstr>Hub Workflow</vt:lpstr>
      <vt:lpstr>DPLAMAP</vt:lpstr>
      <vt:lpstr>Digital Virginias Aggregation Schema</vt:lpstr>
      <vt:lpstr>University of Virginia Printing Services Collection</vt:lpstr>
      <vt:lpstr>LCTGM Terms Pre-Coordinated with URIs</vt:lpstr>
      <vt:lpstr>University of Virginia Visual History Collection</vt:lpstr>
      <vt:lpstr>DPLA Metadata Quality Guidelines</vt:lpstr>
      <vt:lpstr>DPLA Metadata Quality Guidelines</vt:lpstr>
      <vt:lpstr>Extending the Digital Virginias Aggregation Schema</vt:lpstr>
      <vt:lpstr>PCC Task Group on URIs</vt:lpstr>
      <vt:lpstr>URIs in EAD</vt:lpstr>
      <vt:lpstr>API Upgrade</vt:lpstr>
      <vt:lpstr>Reuse</vt:lpstr>
      <vt:lpstr>Reuse</vt:lpstr>
      <vt:lpstr>Resources</vt:lpstr>
      <vt:lpstr>Questions or Comments?</vt:lpstr>
    </vt:vector>
  </TitlesOfParts>
  <Company>UVa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 Data URI Workflows at the Digital Virginias DPLA Hub</dc:title>
  <dc:creator>Bartczak, Jeremy T. (jtb4t)</dc:creator>
  <cp:lastModifiedBy>Tillay, Rachel M</cp:lastModifiedBy>
  <cp:revision>101</cp:revision>
  <dcterms:created xsi:type="dcterms:W3CDTF">2018-05-04T13:51:39Z</dcterms:created>
  <dcterms:modified xsi:type="dcterms:W3CDTF">2018-08-27T14:39:15Z</dcterms:modified>
</cp:coreProperties>
</file>